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xlsx" ContentType="application/vnd.openxmlformats-officedocument.spreadsheetml.sheet"/>
  <Default Extension="vml" ContentType="application/vnd.openxmlformats-officedocument.vmlDrawing"/>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9"/>
  </p:notesMasterIdLst>
  <p:handoutMasterIdLst>
    <p:handoutMasterId r:id="rId20"/>
  </p:handoutMasterIdLst>
  <p:sldIdLst>
    <p:sldId id="259" r:id="rId2"/>
    <p:sldId id="325" r:id="rId3"/>
    <p:sldId id="326" r:id="rId4"/>
    <p:sldId id="327" r:id="rId5"/>
    <p:sldId id="328" r:id="rId6"/>
    <p:sldId id="362" r:id="rId7"/>
    <p:sldId id="332" r:id="rId8"/>
    <p:sldId id="385" r:id="rId9"/>
    <p:sldId id="386" r:id="rId10"/>
    <p:sldId id="382" r:id="rId11"/>
    <p:sldId id="383" r:id="rId12"/>
    <p:sldId id="384" r:id="rId13"/>
    <p:sldId id="334" r:id="rId14"/>
    <p:sldId id="343" r:id="rId15"/>
    <p:sldId id="344" r:id="rId16"/>
    <p:sldId id="345" r:id="rId17"/>
    <p:sldId id="346" r:id="rId18"/>
  </p:sldIdLst>
  <p:sldSz cx="9144000" cy="6858000" type="screen4x3"/>
  <p:notesSz cx="6940550" cy="9280525"/>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1600" b="1" kern="1200">
        <a:solidFill>
          <a:schemeClr val="tx1"/>
        </a:solidFill>
        <a:latin typeface="Century Schoolbook" charset="0"/>
        <a:ea typeface="ＭＳ Ｐゴシック" charset="0"/>
        <a:cs typeface="ＭＳ Ｐゴシック" charset="0"/>
      </a:defRPr>
    </a:lvl1pPr>
    <a:lvl2pPr marL="457200" algn="l" rtl="0" eaLnBrk="0" fontAlgn="base" hangingPunct="0">
      <a:spcBef>
        <a:spcPct val="0"/>
      </a:spcBef>
      <a:spcAft>
        <a:spcPct val="0"/>
      </a:spcAft>
      <a:defRPr sz="1600" b="1" kern="1200">
        <a:solidFill>
          <a:schemeClr val="tx1"/>
        </a:solidFill>
        <a:latin typeface="Century Schoolbook" charset="0"/>
        <a:ea typeface="ＭＳ Ｐゴシック" charset="0"/>
        <a:cs typeface="ＭＳ Ｐゴシック" charset="0"/>
      </a:defRPr>
    </a:lvl2pPr>
    <a:lvl3pPr marL="914400" algn="l" rtl="0" eaLnBrk="0" fontAlgn="base" hangingPunct="0">
      <a:spcBef>
        <a:spcPct val="0"/>
      </a:spcBef>
      <a:spcAft>
        <a:spcPct val="0"/>
      </a:spcAft>
      <a:defRPr sz="1600" b="1" kern="1200">
        <a:solidFill>
          <a:schemeClr val="tx1"/>
        </a:solidFill>
        <a:latin typeface="Century Schoolbook" charset="0"/>
        <a:ea typeface="ＭＳ Ｐゴシック" charset="0"/>
        <a:cs typeface="ＭＳ Ｐゴシック" charset="0"/>
      </a:defRPr>
    </a:lvl3pPr>
    <a:lvl4pPr marL="1371600" algn="l" rtl="0" eaLnBrk="0" fontAlgn="base" hangingPunct="0">
      <a:spcBef>
        <a:spcPct val="0"/>
      </a:spcBef>
      <a:spcAft>
        <a:spcPct val="0"/>
      </a:spcAft>
      <a:defRPr sz="1600" b="1" kern="1200">
        <a:solidFill>
          <a:schemeClr val="tx1"/>
        </a:solidFill>
        <a:latin typeface="Century Schoolbook" charset="0"/>
        <a:ea typeface="ＭＳ Ｐゴシック" charset="0"/>
        <a:cs typeface="ＭＳ Ｐゴシック" charset="0"/>
      </a:defRPr>
    </a:lvl4pPr>
    <a:lvl5pPr marL="1828800" algn="l" rtl="0" eaLnBrk="0" fontAlgn="base" hangingPunct="0">
      <a:spcBef>
        <a:spcPct val="0"/>
      </a:spcBef>
      <a:spcAft>
        <a:spcPct val="0"/>
      </a:spcAft>
      <a:defRPr sz="1600" b="1" kern="1200">
        <a:solidFill>
          <a:schemeClr val="tx1"/>
        </a:solidFill>
        <a:latin typeface="Century Schoolbook" charset="0"/>
        <a:ea typeface="ＭＳ Ｐゴシック" charset="0"/>
        <a:cs typeface="ＭＳ Ｐゴシック" charset="0"/>
      </a:defRPr>
    </a:lvl5pPr>
    <a:lvl6pPr marL="2286000" algn="l" defTabSz="457200" rtl="0" eaLnBrk="1" latinLnBrk="0" hangingPunct="1">
      <a:defRPr sz="1600" b="1" kern="1200">
        <a:solidFill>
          <a:schemeClr val="tx1"/>
        </a:solidFill>
        <a:latin typeface="Century Schoolbook" charset="0"/>
        <a:ea typeface="ＭＳ Ｐゴシック" charset="0"/>
        <a:cs typeface="ＭＳ Ｐゴシック" charset="0"/>
      </a:defRPr>
    </a:lvl6pPr>
    <a:lvl7pPr marL="2743200" algn="l" defTabSz="457200" rtl="0" eaLnBrk="1" latinLnBrk="0" hangingPunct="1">
      <a:defRPr sz="1600" b="1" kern="1200">
        <a:solidFill>
          <a:schemeClr val="tx1"/>
        </a:solidFill>
        <a:latin typeface="Century Schoolbook" charset="0"/>
        <a:ea typeface="ＭＳ Ｐゴシック" charset="0"/>
        <a:cs typeface="ＭＳ Ｐゴシック" charset="0"/>
      </a:defRPr>
    </a:lvl7pPr>
    <a:lvl8pPr marL="3200400" algn="l" defTabSz="457200" rtl="0" eaLnBrk="1" latinLnBrk="0" hangingPunct="1">
      <a:defRPr sz="1600" b="1" kern="1200">
        <a:solidFill>
          <a:schemeClr val="tx1"/>
        </a:solidFill>
        <a:latin typeface="Century Schoolbook" charset="0"/>
        <a:ea typeface="ＭＳ Ｐゴシック" charset="0"/>
        <a:cs typeface="ＭＳ Ｐゴシック" charset="0"/>
      </a:defRPr>
    </a:lvl8pPr>
    <a:lvl9pPr marL="3657600" algn="l" defTabSz="457200" rtl="0" eaLnBrk="1" latinLnBrk="0" hangingPunct="1">
      <a:defRPr sz="1600" b="1" kern="1200">
        <a:solidFill>
          <a:schemeClr val="tx1"/>
        </a:solidFill>
        <a:latin typeface="Century Schoolbook"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80000"/>
    <a:srgbClr val="80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p:scale>
          <a:sx n="66" d="100"/>
          <a:sy n="66" d="100"/>
        </p:scale>
        <p:origin x="-2688" y="-86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36F21F-D5BC-1340-88D7-12CDFFFC4371}" type="doc">
      <dgm:prSet loTypeId="urn:microsoft.com/office/officeart/2005/8/layout/cycle2" loCatId="" qsTypeId="urn:microsoft.com/office/officeart/2005/8/quickstyle/simple4" qsCatId="simple" csTypeId="urn:microsoft.com/office/officeart/2005/8/colors/accent1_2" csCatId="accent1" phldr="1"/>
      <dgm:spPr/>
      <dgm:t>
        <a:bodyPr/>
        <a:lstStyle/>
        <a:p>
          <a:endParaRPr lang="en-US"/>
        </a:p>
      </dgm:t>
    </dgm:pt>
    <dgm:pt modelId="{61A6B4D8-6ECA-8946-99C4-993E1118E39C}">
      <dgm:prSet phldrT="[Text]"/>
      <dgm:spPr>
        <a:solidFill>
          <a:srgbClr val="800000"/>
        </a:solidFill>
      </dgm:spPr>
      <dgm:t>
        <a:bodyPr/>
        <a:lstStyle/>
        <a:p>
          <a:r>
            <a:rPr lang="en-US" dirty="0" smtClean="0"/>
            <a:t>Product Flow</a:t>
          </a:r>
          <a:endParaRPr lang="en-US" dirty="0"/>
        </a:p>
      </dgm:t>
    </dgm:pt>
    <dgm:pt modelId="{0A06AB43-E7B7-8347-94C4-A36C394C6483}" type="parTrans" cxnId="{29C8649C-FEC3-FD45-A1E0-014F7337A5E5}">
      <dgm:prSet/>
      <dgm:spPr/>
      <dgm:t>
        <a:bodyPr/>
        <a:lstStyle/>
        <a:p>
          <a:endParaRPr lang="en-US"/>
        </a:p>
      </dgm:t>
    </dgm:pt>
    <dgm:pt modelId="{CD3E1D24-6C7F-B640-9D47-B7BA948A40E2}" type="sibTrans" cxnId="{29C8649C-FEC3-FD45-A1E0-014F7337A5E5}">
      <dgm:prSet/>
      <dgm:spPr>
        <a:solidFill>
          <a:srgbClr val="808080"/>
        </a:solidFill>
      </dgm:spPr>
      <dgm:t>
        <a:bodyPr/>
        <a:lstStyle/>
        <a:p>
          <a:endParaRPr lang="en-US"/>
        </a:p>
      </dgm:t>
    </dgm:pt>
    <dgm:pt modelId="{B98034AE-AE5F-E941-8AB4-0EF2FEC11C8F}">
      <dgm:prSet phldrT="[Text]"/>
      <dgm:spPr>
        <a:solidFill>
          <a:srgbClr val="FFCC00"/>
        </a:solidFill>
      </dgm:spPr>
      <dgm:t>
        <a:bodyPr/>
        <a:lstStyle/>
        <a:p>
          <a:r>
            <a:rPr lang="en-US" dirty="0" smtClean="0"/>
            <a:t>Information Flow</a:t>
          </a:r>
          <a:endParaRPr lang="en-US" dirty="0"/>
        </a:p>
      </dgm:t>
    </dgm:pt>
    <dgm:pt modelId="{9F9DF5E8-11EC-1D4D-B91B-AC629AFBBA2B}" type="parTrans" cxnId="{50DF2BE4-288B-3244-A7A2-2AE375AEC9F7}">
      <dgm:prSet/>
      <dgm:spPr/>
      <dgm:t>
        <a:bodyPr/>
        <a:lstStyle/>
        <a:p>
          <a:endParaRPr lang="en-US"/>
        </a:p>
      </dgm:t>
    </dgm:pt>
    <dgm:pt modelId="{A02EE293-32C2-614D-BBDD-423327A13D59}" type="sibTrans" cxnId="{50DF2BE4-288B-3244-A7A2-2AE375AEC9F7}">
      <dgm:prSet/>
      <dgm:spPr>
        <a:solidFill>
          <a:srgbClr val="808080"/>
        </a:solidFill>
      </dgm:spPr>
      <dgm:t>
        <a:bodyPr/>
        <a:lstStyle/>
        <a:p>
          <a:endParaRPr lang="en-US"/>
        </a:p>
      </dgm:t>
    </dgm:pt>
    <dgm:pt modelId="{711D3151-2DB4-9244-AD29-FBD31C9A6691}">
      <dgm:prSet phldrT="[Text]"/>
      <dgm:spPr>
        <a:solidFill>
          <a:srgbClr val="008000"/>
        </a:solidFill>
      </dgm:spPr>
      <dgm:t>
        <a:bodyPr/>
        <a:lstStyle/>
        <a:p>
          <a:r>
            <a:rPr lang="en-US" dirty="0" smtClean="0"/>
            <a:t>Financial Flow</a:t>
          </a:r>
          <a:endParaRPr lang="en-US" dirty="0"/>
        </a:p>
      </dgm:t>
    </dgm:pt>
    <dgm:pt modelId="{E3A18FC4-C6BB-C647-8578-C540C8F8EED3}" type="parTrans" cxnId="{12C8CAEF-6586-5E49-B89F-286F016A5A79}">
      <dgm:prSet/>
      <dgm:spPr/>
      <dgm:t>
        <a:bodyPr/>
        <a:lstStyle/>
        <a:p>
          <a:endParaRPr lang="en-US"/>
        </a:p>
      </dgm:t>
    </dgm:pt>
    <dgm:pt modelId="{ABDF6CAD-A08D-394E-A7F3-34E39DE50503}" type="sibTrans" cxnId="{12C8CAEF-6586-5E49-B89F-286F016A5A79}">
      <dgm:prSet/>
      <dgm:spPr>
        <a:solidFill>
          <a:srgbClr val="ACA28F"/>
        </a:solidFill>
      </dgm:spPr>
      <dgm:t>
        <a:bodyPr/>
        <a:lstStyle/>
        <a:p>
          <a:endParaRPr lang="en-US"/>
        </a:p>
      </dgm:t>
    </dgm:pt>
    <dgm:pt modelId="{47BEF0B7-D839-7847-AF3C-0C9DBCF36313}" type="pres">
      <dgm:prSet presAssocID="{0136F21F-D5BC-1340-88D7-12CDFFFC4371}" presName="cycle" presStyleCnt="0">
        <dgm:presLayoutVars>
          <dgm:dir/>
          <dgm:resizeHandles val="exact"/>
        </dgm:presLayoutVars>
      </dgm:prSet>
      <dgm:spPr/>
      <dgm:t>
        <a:bodyPr/>
        <a:lstStyle/>
        <a:p>
          <a:endParaRPr lang="en-US"/>
        </a:p>
      </dgm:t>
    </dgm:pt>
    <dgm:pt modelId="{924F7071-F684-984F-9C19-BD402EACCEC8}" type="pres">
      <dgm:prSet presAssocID="{61A6B4D8-6ECA-8946-99C4-993E1118E39C}" presName="node" presStyleLbl="node1" presStyleIdx="0" presStyleCnt="3">
        <dgm:presLayoutVars>
          <dgm:bulletEnabled val="1"/>
        </dgm:presLayoutVars>
      </dgm:prSet>
      <dgm:spPr/>
      <dgm:t>
        <a:bodyPr/>
        <a:lstStyle/>
        <a:p>
          <a:endParaRPr lang="en-US"/>
        </a:p>
      </dgm:t>
    </dgm:pt>
    <dgm:pt modelId="{E9941D3C-5757-3647-A7A2-836B047C21CC}" type="pres">
      <dgm:prSet presAssocID="{CD3E1D24-6C7F-B640-9D47-B7BA948A40E2}" presName="sibTrans" presStyleLbl="sibTrans2D1" presStyleIdx="0" presStyleCnt="3"/>
      <dgm:spPr/>
      <dgm:t>
        <a:bodyPr/>
        <a:lstStyle/>
        <a:p>
          <a:endParaRPr lang="en-US"/>
        </a:p>
      </dgm:t>
    </dgm:pt>
    <dgm:pt modelId="{39C88563-103D-264F-88CA-3376A71F9923}" type="pres">
      <dgm:prSet presAssocID="{CD3E1D24-6C7F-B640-9D47-B7BA948A40E2}" presName="connectorText" presStyleLbl="sibTrans2D1" presStyleIdx="0" presStyleCnt="3"/>
      <dgm:spPr/>
      <dgm:t>
        <a:bodyPr/>
        <a:lstStyle/>
        <a:p>
          <a:endParaRPr lang="en-US"/>
        </a:p>
      </dgm:t>
    </dgm:pt>
    <dgm:pt modelId="{DF14BE76-B810-F54C-ADA9-E62BADAA8A61}" type="pres">
      <dgm:prSet presAssocID="{B98034AE-AE5F-E941-8AB4-0EF2FEC11C8F}" presName="node" presStyleLbl="node1" presStyleIdx="1" presStyleCnt="3">
        <dgm:presLayoutVars>
          <dgm:bulletEnabled val="1"/>
        </dgm:presLayoutVars>
      </dgm:prSet>
      <dgm:spPr/>
      <dgm:t>
        <a:bodyPr/>
        <a:lstStyle/>
        <a:p>
          <a:endParaRPr lang="en-US"/>
        </a:p>
      </dgm:t>
    </dgm:pt>
    <dgm:pt modelId="{3ABB09C1-624E-ED41-A642-481D9A7862DB}" type="pres">
      <dgm:prSet presAssocID="{A02EE293-32C2-614D-BBDD-423327A13D59}" presName="sibTrans" presStyleLbl="sibTrans2D1" presStyleIdx="1" presStyleCnt="3"/>
      <dgm:spPr/>
      <dgm:t>
        <a:bodyPr/>
        <a:lstStyle/>
        <a:p>
          <a:endParaRPr lang="en-US"/>
        </a:p>
      </dgm:t>
    </dgm:pt>
    <dgm:pt modelId="{9BF2122B-52B1-BB48-A7C7-738C9D9D5EA1}" type="pres">
      <dgm:prSet presAssocID="{A02EE293-32C2-614D-BBDD-423327A13D59}" presName="connectorText" presStyleLbl="sibTrans2D1" presStyleIdx="1" presStyleCnt="3"/>
      <dgm:spPr/>
      <dgm:t>
        <a:bodyPr/>
        <a:lstStyle/>
        <a:p>
          <a:endParaRPr lang="en-US"/>
        </a:p>
      </dgm:t>
    </dgm:pt>
    <dgm:pt modelId="{53AA7632-EDB9-9543-B3DA-F81D6379BFB3}" type="pres">
      <dgm:prSet presAssocID="{711D3151-2DB4-9244-AD29-FBD31C9A6691}" presName="node" presStyleLbl="node1" presStyleIdx="2" presStyleCnt="3">
        <dgm:presLayoutVars>
          <dgm:bulletEnabled val="1"/>
        </dgm:presLayoutVars>
      </dgm:prSet>
      <dgm:spPr/>
      <dgm:t>
        <a:bodyPr/>
        <a:lstStyle/>
        <a:p>
          <a:endParaRPr lang="en-US"/>
        </a:p>
      </dgm:t>
    </dgm:pt>
    <dgm:pt modelId="{BFB287A2-DF95-DE46-9B7E-EB4330BC638B}" type="pres">
      <dgm:prSet presAssocID="{ABDF6CAD-A08D-394E-A7F3-34E39DE50503}" presName="sibTrans" presStyleLbl="sibTrans2D1" presStyleIdx="2" presStyleCnt="3" custLinFactNeighborX="-14998" custLinFactNeighborY="-8100"/>
      <dgm:spPr/>
      <dgm:t>
        <a:bodyPr/>
        <a:lstStyle/>
        <a:p>
          <a:endParaRPr lang="en-US"/>
        </a:p>
      </dgm:t>
    </dgm:pt>
    <dgm:pt modelId="{7648CA0C-A785-E946-A1EF-F7B72C305DE3}" type="pres">
      <dgm:prSet presAssocID="{ABDF6CAD-A08D-394E-A7F3-34E39DE50503}" presName="connectorText" presStyleLbl="sibTrans2D1" presStyleIdx="2" presStyleCnt="3"/>
      <dgm:spPr/>
      <dgm:t>
        <a:bodyPr/>
        <a:lstStyle/>
        <a:p>
          <a:endParaRPr lang="en-US"/>
        </a:p>
      </dgm:t>
    </dgm:pt>
  </dgm:ptLst>
  <dgm:cxnLst>
    <dgm:cxn modelId="{E116EFEB-9643-EB4A-B6F5-5A4DC0E1F924}" type="presOf" srcId="{ABDF6CAD-A08D-394E-A7F3-34E39DE50503}" destId="{7648CA0C-A785-E946-A1EF-F7B72C305DE3}" srcOrd="1" destOrd="0" presId="urn:microsoft.com/office/officeart/2005/8/layout/cycle2"/>
    <dgm:cxn modelId="{E94702D9-3B2F-6948-A821-9DA2045C0C54}" type="presOf" srcId="{A02EE293-32C2-614D-BBDD-423327A13D59}" destId="{9BF2122B-52B1-BB48-A7C7-738C9D9D5EA1}" srcOrd="1" destOrd="0" presId="urn:microsoft.com/office/officeart/2005/8/layout/cycle2"/>
    <dgm:cxn modelId="{82111EC9-C576-5242-8C30-BB768DB6C305}" type="presOf" srcId="{A02EE293-32C2-614D-BBDD-423327A13D59}" destId="{3ABB09C1-624E-ED41-A642-481D9A7862DB}" srcOrd="0" destOrd="0" presId="urn:microsoft.com/office/officeart/2005/8/layout/cycle2"/>
    <dgm:cxn modelId="{76203B99-D4FD-DF4C-A5F3-1C78FBBD46A6}" type="presOf" srcId="{ABDF6CAD-A08D-394E-A7F3-34E39DE50503}" destId="{BFB287A2-DF95-DE46-9B7E-EB4330BC638B}" srcOrd="0" destOrd="0" presId="urn:microsoft.com/office/officeart/2005/8/layout/cycle2"/>
    <dgm:cxn modelId="{6E65AA48-F938-8A45-B94D-EB21AFEB3CE9}" type="presOf" srcId="{0136F21F-D5BC-1340-88D7-12CDFFFC4371}" destId="{47BEF0B7-D839-7847-AF3C-0C9DBCF36313}" srcOrd="0" destOrd="0" presId="urn:microsoft.com/office/officeart/2005/8/layout/cycle2"/>
    <dgm:cxn modelId="{12C8CAEF-6586-5E49-B89F-286F016A5A79}" srcId="{0136F21F-D5BC-1340-88D7-12CDFFFC4371}" destId="{711D3151-2DB4-9244-AD29-FBD31C9A6691}" srcOrd="2" destOrd="0" parTransId="{E3A18FC4-C6BB-C647-8578-C540C8F8EED3}" sibTransId="{ABDF6CAD-A08D-394E-A7F3-34E39DE50503}"/>
    <dgm:cxn modelId="{11A2E139-C62E-DB48-916E-5FFAFF61C739}" type="presOf" srcId="{CD3E1D24-6C7F-B640-9D47-B7BA948A40E2}" destId="{E9941D3C-5757-3647-A7A2-836B047C21CC}" srcOrd="0" destOrd="0" presId="urn:microsoft.com/office/officeart/2005/8/layout/cycle2"/>
    <dgm:cxn modelId="{BA4DB4CA-1B1E-E243-B9F6-CD6F49EDE39E}" type="presOf" srcId="{61A6B4D8-6ECA-8946-99C4-993E1118E39C}" destId="{924F7071-F684-984F-9C19-BD402EACCEC8}" srcOrd="0" destOrd="0" presId="urn:microsoft.com/office/officeart/2005/8/layout/cycle2"/>
    <dgm:cxn modelId="{1A6A7C36-2A9A-CE49-881C-B7D7F6CE958D}" type="presOf" srcId="{B98034AE-AE5F-E941-8AB4-0EF2FEC11C8F}" destId="{DF14BE76-B810-F54C-ADA9-E62BADAA8A61}" srcOrd="0" destOrd="0" presId="urn:microsoft.com/office/officeart/2005/8/layout/cycle2"/>
    <dgm:cxn modelId="{623E13E9-5762-8548-ACA4-4A5A48BC3015}" type="presOf" srcId="{711D3151-2DB4-9244-AD29-FBD31C9A6691}" destId="{53AA7632-EDB9-9543-B3DA-F81D6379BFB3}" srcOrd="0" destOrd="0" presId="urn:microsoft.com/office/officeart/2005/8/layout/cycle2"/>
    <dgm:cxn modelId="{29C8649C-FEC3-FD45-A1E0-014F7337A5E5}" srcId="{0136F21F-D5BC-1340-88D7-12CDFFFC4371}" destId="{61A6B4D8-6ECA-8946-99C4-993E1118E39C}" srcOrd="0" destOrd="0" parTransId="{0A06AB43-E7B7-8347-94C4-A36C394C6483}" sibTransId="{CD3E1D24-6C7F-B640-9D47-B7BA948A40E2}"/>
    <dgm:cxn modelId="{50DF2BE4-288B-3244-A7A2-2AE375AEC9F7}" srcId="{0136F21F-D5BC-1340-88D7-12CDFFFC4371}" destId="{B98034AE-AE5F-E941-8AB4-0EF2FEC11C8F}" srcOrd="1" destOrd="0" parTransId="{9F9DF5E8-11EC-1D4D-B91B-AC629AFBBA2B}" sibTransId="{A02EE293-32C2-614D-BBDD-423327A13D59}"/>
    <dgm:cxn modelId="{059F321C-F369-3745-8382-65CDB5D8B0D8}" type="presOf" srcId="{CD3E1D24-6C7F-B640-9D47-B7BA948A40E2}" destId="{39C88563-103D-264F-88CA-3376A71F9923}" srcOrd="1" destOrd="0" presId="urn:microsoft.com/office/officeart/2005/8/layout/cycle2"/>
    <dgm:cxn modelId="{8FC8DA71-A254-5A47-B7ED-981464C14078}" type="presParOf" srcId="{47BEF0B7-D839-7847-AF3C-0C9DBCF36313}" destId="{924F7071-F684-984F-9C19-BD402EACCEC8}" srcOrd="0" destOrd="0" presId="urn:microsoft.com/office/officeart/2005/8/layout/cycle2"/>
    <dgm:cxn modelId="{B475B317-7B13-2E4E-B83D-83B4BB92B917}" type="presParOf" srcId="{47BEF0B7-D839-7847-AF3C-0C9DBCF36313}" destId="{E9941D3C-5757-3647-A7A2-836B047C21CC}" srcOrd="1" destOrd="0" presId="urn:microsoft.com/office/officeart/2005/8/layout/cycle2"/>
    <dgm:cxn modelId="{9590FBFE-4289-744F-9C19-F9CEEF4D1C1F}" type="presParOf" srcId="{E9941D3C-5757-3647-A7A2-836B047C21CC}" destId="{39C88563-103D-264F-88CA-3376A71F9923}" srcOrd="0" destOrd="0" presId="urn:microsoft.com/office/officeart/2005/8/layout/cycle2"/>
    <dgm:cxn modelId="{1FCE090D-3CE1-8A45-B069-A566AA23567D}" type="presParOf" srcId="{47BEF0B7-D839-7847-AF3C-0C9DBCF36313}" destId="{DF14BE76-B810-F54C-ADA9-E62BADAA8A61}" srcOrd="2" destOrd="0" presId="urn:microsoft.com/office/officeart/2005/8/layout/cycle2"/>
    <dgm:cxn modelId="{C5F918B5-9C4A-7D4B-9676-C2A8420D6399}" type="presParOf" srcId="{47BEF0B7-D839-7847-AF3C-0C9DBCF36313}" destId="{3ABB09C1-624E-ED41-A642-481D9A7862DB}" srcOrd="3" destOrd="0" presId="urn:microsoft.com/office/officeart/2005/8/layout/cycle2"/>
    <dgm:cxn modelId="{837CA006-258A-8041-8352-BCCCDB6CD13A}" type="presParOf" srcId="{3ABB09C1-624E-ED41-A642-481D9A7862DB}" destId="{9BF2122B-52B1-BB48-A7C7-738C9D9D5EA1}" srcOrd="0" destOrd="0" presId="urn:microsoft.com/office/officeart/2005/8/layout/cycle2"/>
    <dgm:cxn modelId="{8FF84823-C147-D845-B726-6A4B7E8E7DD3}" type="presParOf" srcId="{47BEF0B7-D839-7847-AF3C-0C9DBCF36313}" destId="{53AA7632-EDB9-9543-B3DA-F81D6379BFB3}" srcOrd="4" destOrd="0" presId="urn:microsoft.com/office/officeart/2005/8/layout/cycle2"/>
    <dgm:cxn modelId="{E92B785C-24AA-DD40-B75D-6B5992BDC2D9}" type="presParOf" srcId="{47BEF0B7-D839-7847-AF3C-0C9DBCF36313}" destId="{BFB287A2-DF95-DE46-9B7E-EB4330BC638B}" srcOrd="5" destOrd="0" presId="urn:microsoft.com/office/officeart/2005/8/layout/cycle2"/>
    <dgm:cxn modelId="{7C191D45-CC08-9443-A199-2035FFA3E87A}" type="presParOf" srcId="{BFB287A2-DF95-DE46-9B7E-EB4330BC638B}" destId="{7648CA0C-A785-E946-A1EF-F7B72C305DE3}"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74EB6D-06D9-8940-9B92-3B2DE8C0E5F0}" type="doc">
      <dgm:prSet loTypeId="urn:microsoft.com/office/officeart/2005/8/layout/cycle2" loCatId="" qsTypeId="urn:microsoft.com/office/officeart/2005/8/quickstyle/3D4" qsCatId="3D" csTypeId="urn:microsoft.com/office/officeart/2005/8/colors/accent6_2" csCatId="accent6" phldr="1"/>
      <dgm:spPr/>
      <dgm:t>
        <a:bodyPr/>
        <a:lstStyle/>
        <a:p>
          <a:endParaRPr lang="en-US"/>
        </a:p>
      </dgm:t>
    </dgm:pt>
    <dgm:pt modelId="{E6F9E91F-7978-5747-8175-FBA5114DB84E}">
      <dgm:prSet phldrT="[Text]"/>
      <dgm:spPr/>
      <dgm:t>
        <a:bodyPr/>
        <a:lstStyle/>
        <a:p>
          <a:r>
            <a:rPr lang="en-US" dirty="0" smtClean="0"/>
            <a:t>Inventories have fallen</a:t>
          </a:r>
        </a:p>
      </dgm:t>
    </dgm:pt>
    <dgm:pt modelId="{A9D252B5-D103-AD43-883A-90D61C3E20AE}" type="parTrans" cxnId="{60C709A4-DA95-0B4F-8617-0AB1F7A18BC5}">
      <dgm:prSet/>
      <dgm:spPr/>
      <dgm:t>
        <a:bodyPr/>
        <a:lstStyle/>
        <a:p>
          <a:endParaRPr lang="en-US"/>
        </a:p>
      </dgm:t>
    </dgm:pt>
    <dgm:pt modelId="{25C57461-466E-CE47-9064-E7CCC2713297}" type="sibTrans" cxnId="{60C709A4-DA95-0B4F-8617-0AB1F7A18BC5}">
      <dgm:prSet/>
      <dgm:spPr/>
      <dgm:t>
        <a:bodyPr/>
        <a:lstStyle/>
        <a:p>
          <a:endParaRPr lang="en-US"/>
        </a:p>
      </dgm:t>
    </dgm:pt>
    <dgm:pt modelId="{E6D4FF6F-5348-0742-8836-F8249D80513D}">
      <dgm:prSet phldrT="[Text]"/>
      <dgm:spPr/>
      <dgm:t>
        <a:bodyPr/>
        <a:lstStyle/>
        <a:p>
          <a:r>
            <a:rPr lang="en-US" dirty="0" smtClean="0"/>
            <a:t>R&amp;D expenditures have increased.</a:t>
          </a:r>
          <a:endParaRPr lang="en-US" dirty="0"/>
        </a:p>
      </dgm:t>
    </dgm:pt>
    <dgm:pt modelId="{722240E8-3C60-614D-9B78-9A1AECE2D2E6}" type="parTrans" cxnId="{34D0E21C-0E0E-A045-85D0-434A381F1C77}">
      <dgm:prSet/>
      <dgm:spPr/>
      <dgm:t>
        <a:bodyPr/>
        <a:lstStyle/>
        <a:p>
          <a:endParaRPr lang="en-US"/>
        </a:p>
      </dgm:t>
    </dgm:pt>
    <dgm:pt modelId="{2B5F6EAF-7255-2542-A50A-FD27252CA9FF}" type="sibTrans" cxnId="{34D0E21C-0E0E-A045-85D0-434A381F1C77}">
      <dgm:prSet/>
      <dgm:spPr/>
      <dgm:t>
        <a:bodyPr/>
        <a:lstStyle/>
        <a:p>
          <a:endParaRPr lang="en-US"/>
        </a:p>
      </dgm:t>
    </dgm:pt>
    <dgm:pt modelId="{BAB5CBD7-7AB1-614D-92A8-C8BD16D61EC7}">
      <dgm:prSet phldrT="[Text]"/>
      <dgm:spPr/>
      <dgm:t>
        <a:bodyPr/>
        <a:lstStyle/>
        <a:p>
          <a:r>
            <a:rPr lang="en-US" dirty="0" smtClean="0"/>
            <a:t>Capital expenditures have fallen</a:t>
          </a:r>
          <a:endParaRPr lang="en-US" dirty="0"/>
        </a:p>
      </dgm:t>
    </dgm:pt>
    <dgm:pt modelId="{879E7566-9087-3146-999E-1AFF869B30D2}" type="parTrans" cxnId="{7A7BE728-8B4A-FC4A-B2EE-D020A9D04C43}">
      <dgm:prSet/>
      <dgm:spPr/>
      <dgm:t>
        <a:bodyPr/>
        <a:lstStyle/>
        <a:p>
          <a:endParaRPr lang="en-US"/>
        </a:p>
      </dgm:t>
    </dgm:pt>
    <dgm:pt modelId="{5CCC2062-03F3-3D44-92D8-B7508D26BAA4}" type="sibTrans" cxnId="{7A7BE728-8B4A-FC4A-B2EE-D020A9D04C43}">
      <dgm:prSet/>
      <dgm:spPr/>
      <dgm:t>
        <a:bodyPr/>
        <a:lstStyle/>
        <a:p>
          <a:endParaRPr lang="en-US"/>
        </a:p>
      </dgm:t>
    </dgm:pt>
    <dgm:pt modelId="{A01C07FE-0431-3F4F-B0D3-40D9C84EBA6C}">
      <dgm:prSet phldrT="[Text]"/>
      <dgm:spPr/>
      <dgm:t>
        <a:bodyPr/>
        <a:lstStyle/>
        <a:p>
          <a:r>
            <a:rPr lang="en-US" dirty="0" smtClean="0"/>
            <a:t>Cash flow risk for firms has increased</a:t>
          </a:r>
          <a:endParaRPr lang="en-US" dirty="0"/>
        </a:p>
      </dgm:t>
    </dgm:pt>
    <dgm:pt modelId="{CD453410-D6DD-CE4A-A13A-B1164E22DC30}" type="parTrans" cxnId="{7EE34A24-13AC-0643-BA06-774FB3D45E8D}">
      <dgm:prSet/>
      <dgm:spPr/>
      <dgm:t>
        <a:bodyPr/>
        <a:lstStyle/>
        <a:p>
          <a:endParaRPr lang="en-US"/>
        </a:p>
      </dgm:t>
    </dgm:pt>
    <dgm:pt modelId="{98A53201-BF27-C24A-8887-9BB930D141EF}" type="sibTrans" cxnId="{7EE34A24-13AC-0643-BA06-774FB3D45E8D}">
      <dgm:prSet/>
      <dgm:spPr/>
      <dgm:t>
        <a:bodyPr/>
        <a:lstStyle/>
        <a:p>
          <a:endParaRPr lang="en-US"/>
        </a:p>
      </dgm:t>
    </dgm:pt>
    <dgm:pt modelId="{3D479740-E041-B049-BAF9-F19F7B9D0CE5}" type="pres">
      <dgm:prSet presAssocID="{7274EB6D-06D9-8940-9B92-3B2DE8C0E5F0}" presName="cycle" presStyleCnt="0">
        <dgm:presLayoutVars>
          <dgm:dir/>
          <dgm:resizeHandles val="exact"/>
        </dgm:presLayoutVars>
      </dgm:prSet>
      <dgm:spPr/>
      <dgm:t>
        <a:bodyPr/>
        <a:lstStyle/>
        <a:p>
          <a:endParaRPr lang="en-US"/>
        </a:p>
      </dgm:t>
    </dgm:pt>
    <dgm:pt modelId="{6B035B8E-5411-DB44-A596-57B045F7D8A0}" type="pres">
      <dgm:prSet presAssocID="{E6F9E91F-7978-5747-8175-FBA5114DB84E}" presName="node" presStyleLbl="node1" presStyleIdx="0" presStyleCnt="4">
        <dgm:presLayoutVars>
          <dgm:bulletEnabled val="1"/>
        </dgm:presLayoutVars>
      </dgm:prSet>
      <dgm:spPr/>
      <dgm:t>
        <a:bodyPr/>
        <a:lstStyle/>
        <a:p>
          <a:endParaRPr lang="en-US"/>
        </a:p>
      </dgm:t>
    </dgm:pt>
    <dgm:pt modelId="{A0B48B90-1297-114C-A5EF-97A809E3F62A}" type="pres">
      <dgm:prSet presAssocID="{25C57461-466E-CE47-9064-E7CCC2713297}" presName="sibTrans" presStyleLbl="sibTrans2D1" presStyleIdx="0" presStyleCnt="4"/>
      <dgm:spPr/>
      <dgm:t>
        <a:bodyPr/>
        <a:lstStyle/>
        <a:p>
          <a:endParaRPr lang="en-US"/>
        </a:p>
      </dgm:t>
    </dgm:pt>
    <dgm:pt modelId="{B3D7CD5B-B249-A846-86D0-3700862902F8}" type="pres">
      <dgm:prSet presAssocID="{25C57461-466E-CE47-9064-E7CCC2713297}" presName="connectorText" presStyleLbl="sibTrans2D1" presStyleIdx="0" presStyleCnt="4"/>
      <dgm:spPr/>
      <dgm:t>
        <a:bodyPr/>
        <a:lstStyle/>
        <a:p>
          <a:endParaRPr lang="en-US"/>
        </a:p>
      </dgm:t>
    </dgm:pt>
    <dgm:pt modelId="{0EEC64B5-6C5F-5248-9B38-99884D756E21}" type="pres">
      <dgm:prSet presAssocID="{A01C07FE-0431-3F4F-B0D3-40D9C84EBA6C}" presName="node" presStyleLbl="node1" presStyleIdx="1" presStyleCnt="4">
        <dgm:presLayoutVars>
          <dgm:bulletEnabled val="1"/>
        </dgm:presLayoutVars>
      </dgm:prSet>
      <dgm:spPr/>
      <dgm:t>
        <a:bodyPr/>
        <a:lstStyle/>
        <a:p>
          <a:endParaRPr lang="en-US"/>
        </a:p>
      </dgm:t>
    </dgm:pt>
    <dgm:pt modelId="{CCC12C2A-F67C-AD41-93FA-0210DB7F814E}" type="pres">
      <dgm:prSet presAssocID="{98A53201-BF27-C24A-8887-9BB930D141EF}" presName="sibTrans" presStyleLbl="sibTrans2D1" presStyleIdx="1" presStyleCnt="4"/>
      <dgm:spPr/>
      <dgm:t>
        <a:bodyPr/>
        <a:lstStyle/>
        <a:p>
          <a:endParaRPr lang="en-US"/>
        </a:p>
      </dgm:t>
    </dgm:pt>
    <dgm:pt modelId="{EC42431F-EAC9-0C48-96FD-5E1DDC73CA04}" type="pres">
      <dgm:prSet presAssocID="{98A53201-BF27-C24A-8887-9BB930D141EF}" presName="connectorText" presStyleLbl="sibTrans2D1" presStyleIdx="1" presStyleCnt="4"/>
      <dgm:spPr/>
      <dgm:t>
        <a:bodyPr/>
        <a:lstStyle/>
        <a:p>
          <a:endParaRPr lang="en-US"/>
        </a:p>
      </dgm:t>
    </dgm:pt>
    <dgm:pt modelId="{557BC543-2579-1246-8417-E3215C9D0325}" type="pres">
      <dgm:prSet presAssocID="{BAB5CBD7-7AB1-614D-92A8-C8BD16D61EC7}" presName="node" presStyleLbl="node1" presStyleIdx="2" presStyleCnt="4">
        <dgm:presLayoutVars>
          <dgm:bulletEnabled val="1"/>
        </dgm:presLayoutVars>
      </dgm:prSet>
      <dgm:spPr/>
      <dgm:t>
        <a:bodyPr/>
        <a:lstStyle/>
        <a:p>
          <a:endParaRPr lang="en-US"/>
        </a:p>
      </dgm:t>
    </dgm:pt>
    <dgm:pt modelId="{D661D24B-D7F8-5E40-B71F-6429091B4951}" type="pres">
      <dgm:prSet presAssocID="{5CCC2062-03F3-3D44-92D8-B7508D26BAA4}" presName="sibTrans" presStyleLbl="sibTrans2D1" presStyleIdx="2" presStyleCnt="4"/>
      <dgm:spPr/>
      <dgm:t>
        <a:bodyPr/>
        <a:lstStyle/>
        <a:p>
          <a:endParaRPr lang="en-US"/>
        </a:p>
      </dgm:t>
    </dgm:pt>
    <dgm:pt modelId="{E3EECE2D-77D4-A340-8151-F1247E6E706C}" type="pres">
      <dgm:prSet presAssocID="{5CCC2062-03F3-3D44-92D8-B7508D26BAA4}" presName="connectorText" presStyleLbl="sibTrans2D1" presStyleIdx="2" presStyleCnt="4"/>
      <dgm:spPr/>
      <dgm:t>
        <a:bodyPr/>
        <a:lstStyle/>
        <a:p>
          <a:endParaRPr lang="en-US"/>
        </a:p>
      </dgm:t>
    </dgm:pt>
    <dgm:pt modelId="{51703348-655A-EE44-B989-3558BD97CF14}" type="pres">
      <dgm:prSet presAssocID="{E6D4FF6F-5348-0742-8836-F8249D80513D}" presName="node" presStyleLbl="node1" presStyleIdx="3" presStyleCnt="4">
        <dgm:presLayoutVars>
          <dgm:bulletEnabled val="1"/>
        </dgm:presLayoutVars>
      </dgm:prSet>
      <dgm:spPr/>
      <dgm:t>
        <a:bodyPr/>
        <a:lstStyle/>
        <a:p>
          <a:endParaRPr lang="en-US"/>
        </a:p>
      </dgm:t>
    </dgm:pt>
    <dgm:pt modelId="{4E6CA872-9ACF-414A-8133-54C05253066E}" type="pres">
      <dgm:prSet presAssocID="{2B5F6EAF-7255-2542-A50A-FD27252CA9FF}" presName="sibTrans" presStyleLbl="sibTrans2D1" presStyleIdx="3" presStyleCnt="4"/>
      <dgm:spPr/>
      <dgm:t>
        <a:bodyPr/>
        <a:lstStyle/>
        <a:p>
          <a:endParaRPr lang="en-US"/>
        </a:p>
      </dgm:t>
    </dgm:pt>
    <dgm:pt modelId="{9A115670-F72E-C648-877D-FAE9EAD29CD2}" type="pres">
      <dgm:prSet presAssocID="{2B5F6EAF-7255-2542-A50A-FD27252CA9FF}" presName="connectorText" presStyleLbl="sibTrans2D1" presStyleIdx="3" presStyleCnt="4"/>
      <dgm:spPr/>
      <dgm:t>
        <a:bodyPr/>
        <a:lstStyle/>
        <a:p>
          <a:endParaRPr lang="en-US"/>
        </a:p>
      </dgm:t>
    </dgm:pt>
  </dgm:ptLst>
  <dgm:cxnLst>
    <dgm:cxn modelId="{16E89D7A-7E8A-4E44-8D22-AE3ECDF72AFE}" type="presOf" srcId="{A01C07FE-0431-3F4F-B0D3-40D9C84EBA6C}" destId="{0EEC64B5-6C5F-5248-9B38-99884D756E21}" srcOrd="0" destOrd="0" presId="urn:microsoft.com/office/officeart/2005/8/layout/cycle2"/>
    <dgm:cxn modelId="{60C709A4-DA95-0B4F-8617-0AB1F7A18BC5}" srcId="{7274EB6D-06D9-8940-9B92-3B2DE8C0E5F0}" destId="{E6F9E91F-7978-5747-8175-FBA5114DB84E}" srcOrd="0" destOrd="0" parTransId="{A9D252B5-D103-AD43-883A-90D61C3E20AE}" sibTransId="{25C57461-466E-CE47-9064-E7CCC2713297}"/>
    <dgm:cxn modelId="{7EE34A24-13AC-0643-BA06-774FB3D45E8D}" srcId="{7274EB6D-06D9-8940-9B92-3B2DE8C0E5F0}" destId="{A01C07FE-0431-3F4F-B0D3-40D9C84EBA6C}" srcOrd="1" destOrd="0" parTransId="{CD453410-D6DD-CE4A-A13A-B1164E22DC30}" sibTransId="{98A53201-BF27-C24A-8887-9BB930D141EF}"/>
    <dgm:cxn modelId="{3BCC7F81-419D-5D49-8359-6FD0199160E8}" type="presOf" srcId="{E6D4FF6F-5348-0742-8836-F8249D80513D}" destId="{51703348-655A-EE44-B989-3558BD97CF14}" srcOrd="0" destOrd="0" presId="urn:microsoft.com/office/officeart/2005/8/layout/cycle2"/>
    <dgm:cxn modelId="{2B273CE4-4570-5C4B-8FD1-EE8FAB72B496}" type="presOf" srcId="{2B5F6EAF-7255-2542-A50A-FD27252CA9FF}" destId="{4E6CA872-9ACF-414A-8133-54C05253066E}" srcOrd="0" destOrd="0" presId="urn:microsoft.com/office/officeart/2005/8/layout/cycle2"/>
    <dgm:cxn modelId="{CC997BF2-8559-4A4D-8298-25C5F5D57C0A}" type="presOf" srcId="{7274EB6D-06D9-8940-9B92-3B2DE8C0E5F0}" destId="{3D479740-E041-B049-BAF9-F19F7B9D0CE5}" srcOrd="0" destOrd="0" presId="urn:microsoft.com/office/officeart/2005/8/layout/cycle2"/>
    <dgm:cxn modelId="{DF2ABC99-DEB0-454A-81AB-98D34451A7D5}" type="presOf" srcId="{5CCC2062-03F3-3D44-92D8-B7508D26BAA4}" destId="{D661D24B-D7F8-5E40-B71F-6429091B4951}" srcOrd="0" destOrd="0" presId="urn:microsoft.com/office/officeart/2005/8/layout/cycle2"/>
    <dgm:cxn modelId="{471162ED-C28F-D24A-823D-B18EE8F069A4}" type="presOf" srcId="{25C57461-466E-CE47-9064-E7CCC2713297}" destId="{B3D7CD5B-B249-A846-86D0-3700862902F8}" srcOrd="1" destOrd="0" presId="urn:microsoft.com/office/officeart/2005/8/layout/cycle2"/>
    <dgm:cxn modelId="{FE26A7FE-0CA3-1746-B7CD-0F0A328EB625}" type="presOf" srcId="{2B5F6EAF-7255-2542-A50A-FD27252CA9FF}" destId="{9A115670-F72E-C648-877D-FAE9EAD29CD2}" srcOrd="1" destOrd="0" presId="urn:microsoft.com/office/officeart/2005/8/layout/cycle2"/>
    <dgm:cxn modelId="{3F34B92D-4505-7840-A82D-D277597F9D6D}" type="presOf" srcId="{98A53201-BF27-C24A-8887-9BB930D141EF}" destId="{CCC12C2A-F67C-AD41-93FA-0210DB7F814E}" srcOrd="0" destOrd="0" presId="urn:microsoft.com/office/officeart/2005/8/layout/cycle2"/>
    <dgm:cxn modelId="{07000E18-EF0C-6945-814F-45EB235292E5}" type="presOf" srcId="{98A53201-BF27-C24A-8887-9BB930D141EF}" destId="{EC42431F-EAC9-0C48-96FD-5E1DDC73CA04}" srcOrd="1" destOrd="0" presId="urn:microsoft.com/office/officeart/2005/8/layout/cycle2"/>
    <dgm:cxn modelId="{0EDF4116-AD63-0C47-9864-BFC38163B8DB}" type="presOf" srcId="{BAB5CBD7-7AB1-614D-92A8-C8BD16D61EC7}" destId="{557BC543-2579-1246-8417-E3215C9D0325}" srcOrd="0" destOrd="0" presId="urn:microsoft.com/office/officeart/2005/8/layout/cycle2"/>
    <dgm:cxn modelId="{BE997A17-8246-A14D-9D9C-AF8FAFB4BDBF}" type="presOf" srcId="{E6F9E91F-7978-5747-8175-FBA5114DB84E}" destId="{6B035B8E-5411-DB44-A596-57B045F7D8A0}" srcOrd="0" destOrd="0" presId="urn:microsoft.com/office/officeart/2005/8/layout/cycle2"/>
    <dgm:cxn modelId="{34D0E21C-0E0E-A045-85D0-434A381F1C77}" srcId="{7274EB6D-06D9-8940-9B92-3B2DE8C0E5F0}" destId="{E6D4FF6F-5348-0742-8836-F8249D80513D}" srcOrd="3" destOrd="0" parTransId="{722240E8-3C60-614D-9B78-9A1AECE2D2E6}" sibTransId="{2B5F6EAF-7255-2542-A50A-FD27252CA9FF}"/>
    <dgm:cxn modelId="{7A7BE728-8B4A-FC4A-B2EE-D020A9D04C43}" srcId="{7274EB6D-06D9-8940-9B92-3B2DE8C0E5F0}" destId="{BAB5CBD7-7AB1-614D-92A8-C8BD16D61EC7}" srcOrd="2" destOrd="0" parTransId="{879E7566-9087-3146-999E-1AFF869B30D2}" sibTransId="{5CCC2062-03F3-3D44-92D8-B7508D26BAA4}"/>
    <dgm:cxn modelId="{3DF8A8AE-7F71-504B-9F07-30E9F0E1EC99}" type="presOf" srcId="{25C57461-466E-CE47-9064-E7CCC2713297}" destId="{A0B48B90-1297-114C-A5EF-97A809E3F62A}" srcOrd="0" destOrd="0" presId="urn:microsoft.com/office/officeart/2005/8/layout/cycle2"/>
    <dgm:cxn modelId="{BBD1FE05-1B55-9C42-9EAC-98BA253AC7D0}" type="presOf" srcId="{5CCC2062-03F3-3D44-92D8-B7508D26BAA4}" destId="{E3EECE2D-77D4-A340-8151-F1247E6E706C}" srcOrd="1" destOrd="0" presId="urn:microsoft.com/office/officeart/2005/8/layout/cycle2"/>
    <dgm:cxn modelId="{D47D27C3-4632-7F45-A810-E18FCB9D1501}" type="presParOf" srcId="{3D479740-E041-B049-BAF9-F19F7B9D0CE5}" destId="{6B035B8E-5411-DB44-A596-57B045F7D8A0}" srcOrd="0" destOrd="0" presId="urn:microsoft.com/office/officeart/2005/8/layout/cycle2"/>
    <dgm:cxn modelId="{3AFFC002-3B57-2A45-A3B9-170AC0DBBF28}" type="presParOf" srcId="{3D479740-E041-B049-BAF9-F19F7B9D0CE5}" destId="{A0B48B90-1297-114C-A5EF-97A809E3F62A}" srcOrd="1" destOrd="0" presId="urn:microsoft.com/office/officeart/2005/8/layout/cycle2"/>
    <dgm:cxn modelId="{1793D637-3256-A44B-965E-B84CFB0D99C5}" type="presParOf" srcId="{A0B48B90-1297-114C-A5EF-97A809E3F62A}" destId="{B3D7CD5B-B249-A846-86D0-3700862902F8}" srcOrd="0" destOrd="0" presId="urn:microsoft.com/office/officeart/2005/8/layout/cycle2"/>
    <dgm:cxn modelId="{AFAE3431-6CC8-274D-9C9E-611B6843E5BD}" type="presParOf" srcId="{3D479740-E041-B049-BAF9-F19F7B9D0CE5}" destId="{0EEC64B5-6C5F-5248-9B38-99884D756E21}" srcOrd="2" destOrd="0" presId="urn:microsoft.com/office/officeart/2005/8/layout/cycle2"/>
    <dgm:cxn modelId="{569F37CE-15E4-CA41-A938-C2A3385BA29D}" type="presParOf" srcId="{3D479740-E041-B049-BAF9-F19F7B9D0CE5}" destId="{CCC12C2A-F67C-AD41-93FA-0210DB7F814E}" srcOrd="3" destOrd="0" presId="urn:microsoft.com/office/officeart/2005/8/layout/cycle2"/>
    <dgm:cxn modelId="{FD0EBEBC-14FF-3743-AE09-630D1328997F}" type="presParOf" srcId="{CCC12C2A-F67C-AD41-93FA-0210DB7F814E}" destId="{EC42431F-EAC9-0C48-96FD-5E1DDC73CA04}" srcOrd="0" destOrd="0" presId="urn:microsoft.com/office/officeart/2005/8/layout/cycle2"/>
    <dgm:cxn modelId="{1E8D021B-2DB2-234B-BDF2-0BD7B411D2ED}" type="presParOf" srcId="{3D479740-E041-B049-BAF9-F19F7B9D0CE5}" destId="{557BC543-2579-1246-8417-E3215C9D0325}" srcOrd="4" destOrd="0" presId="urn:microsoft.com/office/officeart/2005/8/layout/cycle2"/>
    <dgm:cxn modelId="{91EB85AC-7F5B-6345-B392-77169F74DE88}" type="presParOf" srcId="{3D479740-E041-B049-BAF9-F19F7B9D0CE5}" destId="{D661D24B-D7F8-5E40-B71F-6429091B4951}" srcOrd="5" destOrd="0" presId="urn:microsoft.com/office/officeart/2005/8/layout/cycle2"/>
    <dgm:cxn modelId="{334D80BB-B0CB-414E-8780-3D17EB1F9D6B}" type="presParOf" srcId="{D661D24B-D7F8-5E40-B71F-6429091B4951}" destId="{E3EECE2D-77D4-A340-8151-F1247E6E706C}" srcOrd="0" destOrd="0" presId="urn:microsoft.com/office/officeart/2005/8/layout/cycle2"/>
    <dgm:cxn modelId="{88EA246D-BC96-BC41-AACF-C41D9D10131A}" type="presParOf" srcId="{3D479740-E041-B049-BAF9-F19F7B9D0CE5}" destId="{51703348-655A-EE44-B989-3558BD97CF14}" srcOrd="6" destOrd="0" presId="urn:microsoft.com/office/officeart/2005/8/layout/cycle2"/>
    <dgm:cxn modelId="{ABC356D0-E055-F74B-8584-9888619DFAE8}" type="presParOf" srcId="{3D479740-E041-B049-BAF9-F19F7B9D0CE5}" destId="{4E6CA872-9ACF-414A-8133-54C05253066E}" srcOrd="7" destOrd="0" presId="urn:microsoft.com/office/officeart/2005/8/layout/cycle2"/>
    <dgm:cxn modelId="{0EF2C7E0-DB25-8243-B071-970DAF58A2C9}" type="presParOf" srcId="{4E6CA872-9ACF-414A-8133-54C05253066E}" destId="{9A115670-F72E-C648-877D-FAE9EAD29CD2}"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927989-5C2E-C64A-B054-49B4571CEF8D}" type="doc">
      <dgm:prSet loTypeId="urn:microsoft.com/office/officeart/2008/layout/RadialCluster" loCatId="" qsTypeId="urn:microsoft.com/office/officeart/2005/8/quickstyle/simple4" qsCatId="simple" csTypeId="urn:microsoft.com/office/officeart/2005/8/colors/accent0_2" csCatId="mainScheme" phldr="1"/>
      <dgm:spPr/>
      <dgm:t>
        <a:bodyPr/>
        <a:lstStyle/>
        <a:p>
          <a:endParaRPr lang="en-US"/>
        </a:p>
      </dgm:t>
    </dgm:pt>
    <dgm:pt modelId="{C1B3210E-F7F8-E147-B8D4-0ABE3BB2D70D}">
      <dgm:prSet>
        <dgm:style>
          <a:lnRef idx="1">
            <a:schemeClr val="accent4"/>
          </a:lnRef>
          <a:fillRef idx="2">
            <a:schemeClr val="accent4"/>
          </a:fillRef>
          <a:effectRef idx="1">
            <a:schemeClr val="accent4"/>
          </a:effectRef>
          <a:fontRef idx="minor">
            <a:schemeClr val="dk1"/>
          </a:fontRef>
        </dgm:style>
      </dgm:prSet>
      <dgm:spPr/>
      <dgm:t>
        <a:bodyPr/>
        <a:lstStyle/>
        <a:p>
          <a:pPr rtl="0"/>
          <a:r>
            <a:rPr lang="en-US" dirty="0" smtClean="0"/>
            <a:t>E-Payables</a:t>
          </a:r>
          <a:endParaRPr lang="en-US" dirty="0"/>
        </a:p>
      </dgm:t>
    </dgm:pt>
    <dgm:pt modelId="{1D9748F8-3639-8848-8AE2-1CDDF59DD1C4}" type="parTrans" cxnId="{43C235AC-D33A-A74A-BB88-9B20AED805BD}">
      <dgm:prSet/>
      <dgm:spPr/>
      <dgm:t>
        <a:bodyPr/>
        <a:lstStyle/>
        <a:p>
          <a:endParaRPr lang="en-US"/>
        </a:p>
      </dgm:t>
    </dgm:pt>
    <dgm:pt modelId="{E7E8F66B-7A8C-1C4B-BA54-93E800837D47}" type="sibTrans" cxnId="{43C235AC-D33A-A74A-BB88-9B20AED805BD}">
      <dgm:prSet/>
      <dgm:spPr/>
      <dgm:t>
        <a:bodyPr/>
        <a:lstStyle/>
        <a:p>
          <a:endParaRPr lang="en-US"/>
        </a:p>
      </dgm:t>
    </dgm:pt>
    <dgm:pt modelId="{3D082D11-42BD-7F42-99BA-B435EFE4C38C}">
      <dgm:prSet>
        <dgm:style>
          <a:lnRef idx="1">
            <a:schemeClr val="accent4"/>
          </a:lnRef>
          <a:fillRef idx="2">
            <a:schemeClr val="accent4"/>
          </a:fillRef>
          <a:effectRef idx="1">
            <a:schemeClr val="accent4"/>
          </a:effectRef>
          <a:fontRef idx="minor">
            <a:schemeClr val="dk1"/>
          </a:fontRef>
        </dgm:style>
      </dgm:prSet>
      <dgm:spPr/>
      <dgm:t>
        <a:bodyPr/>
        <a:lstStyle/>
        <a:p>
          <a:pPr rtl="0"/>
          <a:r>
            <a:rPr lang="en-US" dirty="0" smtClean="0"/>
            <a:t>P-Card</a:t>
          </a:r>
          <a:endParaRPr lang="en-US" dirty="0"/>
        </a:p>
      </dgm:t>
    </dgm:pt>
    <dgm:pt modelId="{4ACDFE3A-70C8-7741-B88B-085F2AAB52AE}" type="parTrans" cxnId="{BC717368-2FD5-B24C-9FB6-AAFB162F5B04}">
      <dgm:prSet/>
      <dgm:spPr/>
      <dgm:t>
        <a:bodyPr/>
        <a:lstStyle/>
        <a:p>
          <a:endParaRPr lang="en-US"/>
        </a:p>
      </dgm:t>
    </dgm:pt>
    <dgm:pt modelId="{95FF9905-E27C-9F46-8343-11F05A7FDFA2}" type="sibTrans" cxnId="{BC717368-2FD5-B24C-9FB6-AAFB162F5B04}">
      <dgm:prSet/>
      <dgm:spPr/>
      <dgm:t>
        <a:bodyPr/>
        <a:lstStyle/>
        <a:p>
          <a:endParaRPr lang="en-US"/>
        </a:p>
      </dgm:t>
    </dgm:pt>
    <dgm:pt modelId="{DD96FEBC-BB6D-8144-A64A-8271CF15F35C}">
      <dgm:prSet>
        <dgm:style>
          <a:lnRef idx="1">
            <a:schemeClr val="accent4"/>
          </a:lnRef>
          <a:fillRef idx="2">
            <a:schemeClr val="accent4"/>
          </a:fillRef>
          <a:effectRef idx="1">
            <a:schemeClr val="accent4"/>
          </a:effectRef>
          <a:fontRef idx="minor">
            <a:schemeClr val="dk1"/>
          </a:fontRef>
        </dgm:style>
      </dgm:prSet>
      <dgm:spPr/>
      <dgm:t>
        <a:bodyPr/>
        <a:lstStyle/>
        <a:p>
          <a:pPr rtl="0"/>
          <a:r>
            <a:rPr lang="en-US" dirty="0" smtClean="0"/>
            <a:t>Ghost Card</a:t>
          </a:r>
          <a:endParaRPr lang="en-US" dirty="0"/>
        </a:p>
      </dgm:t>
    </dgm:pt>
    <dgm:pt modelId="{DD864778-28F8-B343-AABB-A468075A7BA3}" type="parTrans" cxnId="{063B6178-1346-464F-917D-2A2EDD773416}">
      <dgm:prSet/>
      <dgm:spPr/>
      <dgm:t>
        <a:bodyPr/>
        <a:lstStyle/>
        <a:p>
          <a:endParaRPr lang="en-US"/>
        </a:p>
      </dgm:t>
    </dgm:pt>
    <dgm:pt modelId="{E5362007-B12E-FD49-B200-7A044C9DA312}" type="sibTrans" cxnId="{063B6178-1346-464F-917D-2A2EDD773416}">
      <dgm:prSet/>
      <dgm:spPr/>
      <dgm:t>
        <a:bodyPr/>
        <a:lstStyle/>
        <a:p>
          <a:endParaRPr lang="en-US"/>
        </a:p>
      </dgm:t>
    </dgm:pt>
    <dgm:pt modelId="{769B1E41-E2BF-BF4E-835E-FA3D86BC102F}">
      <dgm:prSet>
        <dgm:style>
          <a:lnRef idx="1">
            <a:schemeClr val="accent4"/>
          </a:lnRef>
          <a:fillRef idx="2">
            <a:schemeClr val="accent4"/>
          </a:fillRef>
          <a:effectRef idx="1">
            <a:schemeClr val="accent4"/>
          </a:effectRef>
          <a:fontRef idx="minor">
            <a:schemeClr val="dk1"/>
          </a:fontRef>
        </dgm:style>
      </dgm:prSet>
      <dgm:spPr/>
      <dgm:t>
        <a:bodyPr/>
        <a:lstStyle/>
        <a:p>
          <a:pPr rtl="0"/>
          <a:r>
            <a:rPr lang="en-US" dirty="0" smtClean="0"/>
            <a:t>Virtual Card</a:t>
          </a:r>
          <a:endParaRPr lang="en-US" dirty="0"/>
        </a:p>
      </dgm:t>
    </dgm:pt>
    <dgm:pt modelId="{ED3F2772-F68D-1749-A272-B05F669B27CC}" type="parTrans" cxnId="{C43E9D61-BA04-C44C-82CE-1240E63CA2F2}">
      <dgm:prSet/>
      <dgm:spPr/>
      <dgm:t>
        <a:bodyPr/>
        <a:lstStyle/>
        <a:p>
          <a:endParaRPr lang="en-US"/>
        </a:p>
      </dgm:t>
    </dgm:pt>
    <dgm:pt modelId="{2097E254-4B8B-F546-A0E3-1CBDB5B153BA}" type="sibTrans" cxnId="{C43E9D61-BA04-C44C-82CE-1240E63CA2F2}">
      <dgm:prSet/>
      <dgm:spPr/>
      <dgm:t>
        <a:bodyPr/>
        <a:lstStyle/>
        <a:p>
          <a:endParaRPr lang="en-US"/>
        </a:p>
      </dgm:t>
    </dgm:pt>
    <dgm:pt modelId="{BB527747-8CA5-DD4C-8B28-A8622FE4087F}" type="pres">
      <dgm:prSet presAssocID="{EC927989-5C2E-C64A-B054-49B4571CEF8D}" presName="Name0" presStyleCnt="0">
        <dgm:presLayoutVars>
          <dgm:chMax val="1"/>
          <dgm:chPref val="1"/>
          <dgm:dir/>
          <dgm:animOne val="branch"/>
          <dgm:animLvl val="lvl"/>
        </dgm:presLayoutVars>
      </dgm:prSet>
      <dgm:spPr/>
      <dgm:t>
        <a:bodyPr/>
        <a:lstStyle/>
        <a:p>
          <a:endParaRPr lang="en-US"/>
        </a:p>
      </dgm:t>
    </dgm:pt>
    <dgm:pt modelId="{D5E3D8C7-E5E5-9D42-8AD5-3E7D6E38F6B2}" type="pres">
      <dgm:prSet presAssocID="{C1B3210E-F7F8-E147-B8D4-0ABE3BB2D70D}" presName="singleCycle" presStyleCnt="0"/>
      <dgm:spPr/>
    </dgm:pt>
    <dgm:pt modelId="{9EF96A86-6D40-B040-8B7E-406C8917130D}" type="pres">
      <dgm:prSet presAssocID="{C1B3210E-F7F8-E147-B8D4-0ABE3BB2D70D}" presName="singleCenter" presStyleLbl="node1" presStyleIdx="0" presStyleCnt="4" custScaleX="127273" custScaleY="107042">
        <dgm:presLayoutVars>
          <dgm:chMax val="7"/>
          <dgm:chPref val="7"/>
        </dgm:presLayoutVars>
      </dgm:prSet>
      <dgm:spPr/>
      <dgm:t>
        <a:bodyPr/>
        <a:lstStyle/>
        <a:p>
          <a:endParaRPr lang="en-US"/>
        </a:p>
      </dgm:t>
    </dgm:pt>
    <dgm:pt modelId="{DA17868A-C059-2C45-97B5-976092F2E619}" type="pres">
      <dgm:prSet presAssocID="{4ACDFE3A-70C8-7741-B88B-085F2AAB52AE}" presName="Name56" presStyleLbl="parChTrans1D2" presStyleIdx="0" presStyleCnt="3"/>
      <dgm:spPr/>
      <dgm:t>
        <a:bodyPr/>
        <a:lstStyle/>
        <a:p>
          <a:endParaRPr lang="en-US"/>
        </a:p>
      </dgm:t>
    </dgm:pt>
    <dgm:pt modelId="{E9806424-A869-7241-8A3E-342EB21CB0FE}" type="pres">
      <dgm:prSet presAssocID="{3D082D11-42BD-7F42-99BA-B435EFE4C38C}" presName="text0" presStyleLbl="node1" presStyleIdx="1" presStyleCnt="4" custScaleX="135685" custScaleY="99750">
        <dgm:presLayoutVars>
          <dgm:bulletEnabled val="1"/>
        </dgm:presLayoutVars>
      </dgm:prSet>
      <dgm:spPr/>
      <dgm:t>
        <a:bodyPr/>
        <a:lstStyle/>
        <a:p>
          <a:endParaRPr lang="en-US"/>
        </a:p>
      </dgm:t>
    </dgm:pt>
    <dgm:pt modelId="{BDF78F9D-9720-3D4F-939D-A701872C7955}" type="pres">
      <dgm:prSet presAssocID="{DD864778-28F8-B343-AABB-A468075A7BA3}" presName="Name56" presStyleLbl="parChTrans1D2" presStyleIdx="1" presStyleCnt="3"/>
      <dgm:spPr/>
      <dgm:t>
        <a:bodyPr/>
        <a:lstStyle/>
        <a:p>
          <a:endParaRPr lang="en-US"/>
        </a:p>
      </dgm:t>
    </dgm:pt>
    <dgm:pt modelId="{A3586788-75AB-0245-8437-2F67A093F5F0}" type="pres">
      <dgm:prSet presAssocID="{DD96FEBC-BB6D-8144-A64A-8271CF15F35C}" presName="text0" presStyleLbl="node1" presStyleIdx="2" presStyleCnt="4">
        <dgm:presLayoutVars>
          <dgm:bulletEnabled val="1"/>
        </dgm:presLayoutVars>
      </dgm:prSet>
      <dgm:spPr/>
      <dgm:t>
        <a:bodyPr/>
        <a:lstStyle/>
        <a:p>
          <a:endParaRPr lang="en-US"/>
        </a:p>
      </dgm:t>
    </dgm:pt>
    <dgm:pt modelId="{923462D4-A80B-B040-897F-C3184C95C12B}" type="pres">
      <dgm:prSet presAssocID="{ED3F2772-F68D-1749-A272-B05F669B27CC}" presName="Name56" presStyleLbl="parChTrans1D2" presStyleIdx="2" presStyleCnt="3"/>
      <dgm:spPr/>
      <dgm:t>
        <a:bodyPr/>
        <a:lstStyle/>
        <a:p>
          <a:endParaRPr lang="en-US"/>
        </a:p>
      </dgm:t>
    </dgm:pt>
    <dgm:pt modelId="{A23ED292-9EE5-0541-AADA-A536C9E2CE78}" type="pres">
      <dgm:prSet presAssocID="{769B1E41-E2BF-BF4E-835E-FA3D86BC102F}" presName="text0" presStyleLbl="node1" presStyleIdx="3" presStyleCnt="4">
        <dgm:presLayoutVars>
          <dgm:bulletEnabled val="1"/>
        </dgm:presLayoutVars>
      </dgm:prSet>
      <dgm:spPr/>
      <dgm:t>
        <a:bodyPr/>
        <a:lstStyle/>
        <a:p>
          <a:endParaRPr lang="en-US"/>
        </a:p>
      </dgm:t>
    </dgm:pt>
  </dgm:ptLst>
  <dgm:cxnLst>
    <dgm:cxn modelId="{AE60D2B9-163E-7C4A-AC16-B5388AE9981C}" type="presOf" srcId="{4ACDFE3A-70C8-7741-B88B-085F2AAB52AE}" destId="{DA17868A-C059-2C45-97B5-976092F2E619}" srcOrd="0" destOrd="0" presId="urn:microsoft.com/office/officeart/2008/layout/RadialCluster"/>
    <dgm:cxn modelId="{43C235AC-D33A-A74A-BB88-9B20AED805BD}" srcId="{EC927989-5C2E-C64A-B054-49B4571CEF8D}" destId="{C1B3210E-F7F8-E147-B8D4-0ABE3BB2D70D}" srcOrd="0" destOrd="0" parTransId="{1D9748F8-3639-8848-8AE2-1CDDF59DD1C4}" sibTransId="{E7E8F66B-7A8C-1C4B-BA54-93E800837D47}"/>
    <dgm:cxn modelId="{8A2D5DA9-8EEF-E842-B118-0493BA692E7B}" type="presOf" srcId="{ED3F2772-F68D-1749-A272-B05F669B27CC}" destId="{923462D4-A80B-B040-897F-C3184C95C12B}" srcOrd="0" destOrd="0" presId="urn:microsoft.com/office/officeart/2008/layout/RadialCluster"/>
    <dgm:cxn modelId="{C43E9D61-BA04-C44C-82CE-1240E63CA2F2}" srcId="{C1B3210E-F7F8-E147-B8D4-0ABE3BB2D70D}" destId="{769B1E41-E2BF-BF4E-835E-FA3D86BC102F}" srcOrd="2" destOrd="0" parTransId="{ED3F2772-F68D-1749-A272-B05F669B27CC}" sibTransId="{2097E254-4B8B-F546-A0E3-1CBDB5B153BA}"/>
    <dgm:cxn modelId="{F661C998-56C4-4646-AF2F-C72097FA72F2}" type="presOf" srcId="{DD96FEBC-BB6D-8144-A64A-8271CF15F35C}" destId="{A3586788-75AB-0245-8437-2F67A093F5F0}" srcOrd="0" destOrd="0" presId="urn:microsoft.com/office/officeart/2008/layout/RadialCluster"/>
    <dgm:cxn modelId="{254F8916-548C-714C-9B4F-7AA7DFDF1E73}" type="presOf" srcId="{EC927989-5C2E-C64A-B054-49B4571CEF8D}" destId="{BB527747-8CA5-DD4C-8B28-A8622FE4087F}" srcOrd="0" destOrd="0" presId="urn:microsoft.com/office/officeart/2008/layout/RadialCluster"/>
    <dgm:cxn modelId="{BC717368-2FD5-B24C-9FB6-AAFB162F5B04}" srcId="{C1B3210E-F7F8-E147-B8D4-0ABE3BB2D70D}" destId="{3D082D11-42BD-7F42-99BA-B435EFE4C38C}" srcOrd="0" destOrd="0" parTransId="{4ACDFE3A-70C8-7741-B88B-085F2AAB52AE}" sibTransId="{95FF9905-E27C-9F46-8343-11F05A7FDFA2}"/>
    <dgm:cxn modelId="{063B6178-1346-464F-917D-2A2EDD773416}" srcId="{C1B3210E-F7F8-E147-B8D4-0ABE3BB2D70D}" destId="{DD96FEBC-BB6D-8144-A64A-8271CF15F35C}" srcOrd="1" destOrd="0" parTransId="{DD864778-28F8-B343-AABB-A468075A7BA3}" sibTransId="{E5362007-B12E-FD49-B200-7A044C9DA312}"/>
    <dgm:cxn modelId="{DBE3C99E-7E8F-BE4D-B614-F91234F6D473}" type="presOf" srcId="{C1B3210E-F7F8-E147-B8D4-0ABE3BB2D70D}" destId="{9EF96A86-6D40-B040-8B7E-406C8917130D}" srcOrd="0" destOrd="0" presId="urn:microsoft.com/office/officeart/2008/layout/RadialCluster"/>
    <dgm:cxn modelId="{95E6A2C4-04B5-4B4F-B710-585A1D212530}" type="presOf" srcId="{769B1E41-E2BF-BF4E-835E-FA3D86BC102F}" destId="{A23ED292-9EE5-0541-AADA-A536C9E2CE78}" srcOrd="0" destOrd="0" presId="urn:microsoft.com/office/officeart/2008/layout/RadialCluster"/>
    <dgm:cxn modelId="{1FC4BE5F-DCCB-8948-ACBE-35FFC81F9252}" type="presOf" srcId="{3D082D11-42BD-7F42-99BA-B435EFE4C38C}" destId="{E9806424-A869-7241-8A3E-342EB21CB0FE}" srcOrd="0" destOrd="0" presId="urn:microsoft.com/office/officeart/2008/layout/RadialCluster"/>
    <dgm:cxn modelId="{9D95672D-3E22-3E4C-B679-F5515532E282}" type="presOf" srcId="{DD864778-28F8-B343-AABB-A468075A7BA3}" destId="{BDF78F9D-9720-3D4F-939D-A701872C7955}" srcOrd="0" destOrd="0" presId="urn:microsoft.com/office/officeart/2008/layout/RadialCluster"/>
    <dgm:cxn modelId="{2ADF1BF2-9574-F64A-ACF6-D701C858E3DE}" type="presParOf" srcId="{BB527747-8CA5-DD4C-8B28-A8622FE4087F}" destId="{D5E3D8C7-E5E5-9D42-8AD5-3E7D6E38F6B2}" srcOrd="0" destOrd="0" presId="urn:microsoft.com/office/officeart/2008/layout/RadialCluster"/>
    <dgm:cxn modelId="{D465BA76-9AD4-8241-A51E-D6638A568938}" type="presParOf" srcId="{D5E3D8C7-E5E5-9D42-8AD5-3E7D6E38F6B2}" destId="{9EF96A86-6D40-B040-8B7E-406C8917130D}" srcOrd="0" destOrd="0" presId="urn:microsoft.com/office/officeart/2008/layout/RadialCluster"/>
    <dgm:cxn modelId="{20F84421-626F-064B-A451-740FF94AF69F}" type="presParOf" srcId="{D5E3D8C7-E5E5-9D42-8AD5-3E7D6E38F6B2}" destId="{DA17868A-C059-2C45-97B5-976092F2E619}" srcOrd="1" destOrd="0" presId="urn:microsoft.com/office/officeart/2008/layout/RadialCluster"/>
    <dgm:cxn modelId="{716C224F-5D45-2D48-837A-85966BB29F44}" type="presParOf" srcId="{D5E3D8C7-E5E5-9D42-8AD5-3E7D6E38F6B2}" destId="{E9806424-A869-7241-8A3E-342EB21CB0FE}" srcOrd="2" destOrd="0" presId="urn:microsoft.com/office/officeart/2008/layout/RadialCluster"/>
    <dgm:cxn modelId="{481DEB9E-64C8-9643-BA7C-E3B22B6C4F70}" type="presParOf" srcId="{D5E3D8C7-E5E5-9D42-8AD5-3E7D6E38F6B2}" destId="{BDF78F9D-9720-3D4F-939D-A701872C7955}" srcOrd="3" destOrd="0" presId="urn:microsoft.com/office/officeart/2008/layout/RadialCluster"/>
    <dgm:cxn modelId="{EF3FDFEA-5A26-1341-B179-2A6D00DA2B68}" type="presParOf" srcId="{D5E3D8C7-E5E5-9D42-8AD5-3E7D6E38F6B2}" destId="{A3586788-75AB-0245-8437-2F67A093F5F0}" srcOrd="4" destOrd="0" presId="urn:microsoft.com/office/officeart/2008/layout/RadialCluster"/>
    <dgm:cxn modelId="{6ECC0ADE-3728-E341-A60B-BF28BF94C489}" type="presParOf" srcId="{D5E3D8C7-E5E5-9D42-8AD5-3E7D6E38F6B2}" destId="{923462D4-A80B-B040-897F-C3184C95C12B}" srcOrd="5" destOrd="0" presId="urn:microsoft.com/office/officeart/2008/layout/RadialCluster"/>
    <dgm:cxn modelId="{78280762-3071-CA48-87A7-BF0C92A1ABC0}" type="presParOf" srcId="{D5E3D8C7-E5E5-9D42-8AD5-3E7D6E38F6B2}" destId="{A23ED292-9EE5-0541-AADA-A536C9E2CE78}" srcOrd="6" destOrd="0" presId="urn:microsoft.com/office/officeart/2008/layout/RadialCluster"/>
  </dgm:cxnLst>
  <dgm:bg>
    <a:solidFill>
      <a:srgbClr val="800000">
        <a:alpha val="39000"/>
      </a:srgbClr>
    </a:solidFill>
  </dgm:bg>
  <dgm:whole>
    <a:ln>
      <a:solidFill>
        <a:schemeClr val="tx2">
          <a:lumMod val="95000"/>
          <a:lumOff val="5000"/>
        </a:schemeClr>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4F7071-F684-984F-9C19-BD402EACCEC8}">
      <dsp:nvSpPr>
        <dsp:cNvPr id="0" name=""/>
        <dsp:cNvSpPr/>
      </dsp:nvSpPr>
      <dsp:spPr>
        <a:xfrm>
          <a:off x="2427012" y="25"/>
          <a:ext cx="2020832" cy="2020832"/>
        </a:xfrm>
        <a:prstGeom prst="ellipse">
          <a:avLst/>
        </a:prstGeom>
        <a:solidFill>
          <a:srgbClr val="800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Product Flow</a:t>
          </a:r>
          <a:endParaRPr lang="en-US" sz="2100" kern="1200" dirty="0"/>
        </a:p>
      </dsp:txBody>
      <dsp:txXfrm>
        <a:off x="2722956" y="295969"/>
        <a:ext cx="1428944" cy="1428944"/>
      </dsp:txXfrm>
    </dsp:sp>
    <dsp:sp modelId="{E9941D3C-5757-3647-A7A2-836B047C21CC}">
      <dsp:nvSpPr>
        <dsp:cNvPr id="0" name=""/>
        <dsp:cNvSpPr/>
      </dsp:nvSpPr>
      <dsp:spPr>
        <a:xfrm rot="3600000">
          <a:off x="3919886" y="1969171"/>
          <a:ext cx="535902" cy="682030"/>
        </a:xfrm>
        <a:prstGeom prst="rightArrow">
          <a:avLst>
            <a:gd name="adj1" fmla="val 60000"/>
            <a:gd name="adj2" fmla="val 50000"/>
          </a:avLst>
        </a:prstGeom>
        <a:solidFill>
          <a:srgbClr val="80808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3960079" y="2035961"/>
        <a:ext cx="375131" cy="409218"/>
      </dsp:txXfrm>
    </dsp:sp>
    <dsp:sp modelId="{DF14BE76-B810-F54C-ADA9-E62BADAA8A61}">
      <dsp:nvSpPr>
        <dsp:cNvPr id="0" name=""/>
        <dsp:cNvSpPr/>
      </dsp:nvSpPr>
      <dsp:spPr>
        <a:xfrm>
          <a:off x="3942997" y="2625787"/>
          <a:ext cx="2020832" cy="2020832"/>
        </a:xfrm>
        <a:prstGeom prst="ellipse">
          <a:avLst/>
        </a:prstGeom>
        <a:solidFill>
          <a:srgbClr val="FFCC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Information Flow</a:t>
          </a:r>
          <a:endParaRPr lang="en-US" sz="2100" kern="1200" dirty="0"/>
        </a:p>
      </dsp:txBody>
      <dsp:txXfrm>
        <a:off x="4238941" y="2921731"/>
        <a:ext cx="1428944" cy="1428944"/>
      </dsp:txXfrm>
    </dsp:sp>
    <dsp:sp modelId="{3ABB09C1-624E-ED41-A642-481D9A7862DB}">
      <dsp:nvSpPr>
        <dsp:cNvPr id="0" name=""/>
        <dsp:cNvSpPr/>
      </dsp:nvSpPr>
      <dsp:spPr>
        <a:xfrm rot="10800000">
          <a:off x="3184644" y="3295188"/>
          <a:ext cx="535902" cy="682030"/>
        </a:xfrm>
        <a:prstGeom prst="rightArrow">
          <a:avLst>
            <a:gd name="adj1" fmla="val 60000"/>
            <a:gd name="adj2" fmla="val 50000"/>
          </a:avLst>
        </a:prstGeom>
        <a:solidFill>
          <a:srgbClr val="80808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rot="10800000">
        <a:off x="3345415" y="3431594"/>
        <a:ext cx="375131" cy="409218"/>
      </dsp:txXfrm>
    </dsp:sp>
    <dsp:sp modelId="{53AA7632-EDB9-9543-B3DA-F81D6379BFB3}">
      <dsp:nvSpPr>
        <dsp:cNvPr id="0" name=""/>
        <dsp:cNvSpPr/>
      </dsp:nvSpPr>
      <dsp:spPr>
        <a:xfrm>
          <a:off x="911028" y="2625787"/>
          <a:ext cx="2020832" cy="2020832"/>
        </a:xfrm>
        <a:prstGeom prst="ellipse">
          <a:avLst/>
        </a:prstGeom>
        <a:solidFill>
          <a:srgbClr val="008000"/>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US" sz="2100" kern="1200" dirty="0" smtClean="0"/>
            <a:t>Financial Flow</a:t>
          </a:r>
          <a:endParaRPr lang="en-US" sz="2100" kern="1200" dirty="0"/>
        </a:p>
      </dsp:txBody>
      <dsp:txXfrm>
        <a:off x="1206972" y="2921731"/>
        <a:ext cx="1428944" cy="1428944"/>
      </dsp:txXfrm>
    </dsp:sp>
    <dsp:sp modelId="{BFB287A2-DF95-DE46-9B7E-EB4330BC638B}">
      <dsp:nvSpPr>
        <dsp:cNvPr id="0" name=""/>
        <dsp:cNvSpPr/>
      </dsp:nvSpPr>
      <dsp:spPr>
        <a:xfrm rot="18000000">
          <a:off x="2323527" y="1940197"/>
          <a:ext cx="535902" cy="682030"/>
        </a:xfrm>
        <a:prstGeom prst="rightArrow">
          <a:avLst>
            <a:gd name="adj1" fmla="val 60000"/>
            <a:gd name="adj2" fmla="val 50000"/>
          </a:avLst>
        </a:prstGeom>
        <a:solidFill>
          <a:srgbClr val="ACA28F"/>
        </a:soli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a:p>
      </dsp:txBody>
      <dsp:txXfrm>
        <a:off x="2363720" y="2146219"/>
        <a:ext cx="375131" cy="4092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035B8E-5411-DB44-A596-57B045F7D8A0}">
      <dsp:nvSpPr>
        <dsp:cNvPr id="0" name=""/>
        <dsp:cNvSpPr/>
      </dsp:nvSpPr>
      <dsp:spPr>
        <a:xfrm>
          <a:off x="3443733" y="867"/>
          <a:ext cx="1342132" cy="1342132"/>
        </a:xfrm>
        <a:prstGeom prst="ellipse">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Inventories have fallen</a:t>
          </a:r>
        </a:p>
      </dsp:txBody>
      <dsp:txXfrm>
        <a:off x="3640284" y="197418"/>
        <a:ext cx="949030" cy="949030"/>
      </dsp:txXfrm>
    </dsp:sp>
    <dsp:sp modelId="{A0B48B90-1297-114C-A5EF-97A809E3F62A}">
      <dsp:nvSpPr>
        <dsp:cNvPr id="0" name=""/>
        <dsp:cNvSpPr/>
      </dsp:nvSpPr>
      <dsp:spPr>
        <a:xfrm rot="2700000">
          <a:off x="4641625" y="1150113"/>
          <a:ext cx="355680" cy="452969"/>
        </a:xfrm>
        <a:prstGeom prst="rightArrow">
          <a:avLst>
            <a:gd name="adj1" fmla="val 60000"/>
            <a:gd name="adj2" fmla="val 50000"/>
          </a:avLst>
        </a:prstGeom>
        <a:solidFill>
          <a:schemeClr val="accent6">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4657251" y="1202981"/>
        <a:ext cx="248976" cy="271781"/>
      </dsp:txXfrm>
    </dsp:sp>
    <dsp:sp modelId="{0EEC64B5-6C5F-5248-9B38-99884D756E21}">
      <dsp:nvSpPr>
        <dsp:cNvPr id="0" name=""/>
        <dsp:cNvSpPr/>
      </dsp:nvSpPr>
      <dsp:spPr>
        <a:xfrm>
          <a:off x="4867300" y="1424433"/>
          <a:ext cx="1342132" cy="1342132"/>
        </a:xfrm>
        <a:prstGeom prst="ellipse">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Cash flow risk for firms has increased</a:t>
          </a:r>
          <a:endParaRPr lang="en-US" sz="1200" kern="1200" dirty="0"/>
        </a:p>
      </dsp:txBody>
      <dsp:txXfrm>
        <a:off x="5063851" y="1620984"/>
        <a:ext cx="949030" cy="949030"/>
      </dsp:txXfrm>
    </dsp:sp>
    <dsp:sp modelId="{CCC12C2A-F67C-AD41-93FA-0210DB7F814E}">
      <dsp:nvSpPr>
        <dsp:cNvPr id="0" name=""/>
        <dsp:cNvSpPr/>
      </dsp:nvSpPr>
      <dsp:spPr>
        <a:xfrm rot="8100000">
          <a:off x="4655861" y="2573680"/>
          <a:ext cx="355680" cy="452969"/>
        </a:xfrm>
        <a:prstGeom prst="rightArrow">
          <a:avLst>
            <a:gd name="adj1" fmla="val 60000"/>
            <a:gd name="adj2" fmla="val 50000"/>
          </a:avLst>
        </a:prstGeom>
        <a:solidFill>
          <a:schemeClr val="accent6">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4746939" y="2626548"/>
        <a:ext cx="248976" cy="271781"/>
      </dsp:txXfrm>
    </dsp:sp>
    <dsp:sp modelId="{557BC543-2579-1246-8417-E3215C9D0325}">
      <dsp:nvSpPr>
        <dsp:cNvPr id="0" name=""/>
        <dsp:cNvSpPr/>
      </dsp:nvSpPr>
      <dsp:spPr>
        <a:xfrm>
          <a:off x="3443733" y="2848000"/>
          <a:ext cx="1342132" cy="1342132"/>
        </a:xfrm>
        <a:prstGeom prst="ellipse">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Capital expenditures have fallen</a:t>
          </a:r>
          <a:endParaRPr lang="en-US" sz="1200" kern="1200" dirty="0"/>
        </a:p>
      </dsp:txBody>
      <dsp:txXfrm>
        <a:off x="3640284" y="3044551"/>
        <a:ext cx="949030" cy="949030"/>
      </dsp:txXfrm>
    </dsp:sp>
    <dsp:sp modelId="{D661D24B-D7F8-5E40-B71F-6429091B4951}">
      <dsp:nvSpPr>
        <dsp:cNvPr id="0" name=""/>
        <dsp:cNvSpPr/>
      </dsp:nvSpPr>
      <dsp:spPr>
        <a:xfrm rot="13500000">
          <a:off x="3232294" y="2587916"/>
          <a:ext cx="355680" cy="452969"/>
        </a:xfrm>
        <a:prstGeom prst="rightArrow">
          <a:avLst>
            <a:gd name="adj1" fmla="val 60000"/>
            <a:gd name="adj2" fmla="val 50000"/>
          </a:avLst>
        </a:prstGeom>
        <a:solidFill>
          <a:schemeClr val="accent6">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rot="10800000">
        <a:off x="3323372" y="2716236"/>
        <a:ext cx="248976" cy="271781"/>
      </dsp:txXfrm>
    </dsp:sp>
    <dsp:sp modelId="{51703348-655A-EE44-B989-3558BD97CF14}">
      <dsp:nvSpPr>
        <dsp:cNvPr id="0" name=""/>
        <dsp:cNvSpPr/>
      </dsp:nvSpPr>
      <dsp:spPr>
        <a:xfrm>
          <a:off x="2020167" y="1424433"/>
          <a:ext cx="1342132" cy="1342132"/>
        </a:xfrm>
        <a:prstGeom prst="ellipse">
          <a:avLst/>
        </a:prstGeom>
        <a:solidFill>
          <a:schemeClr val="accent6">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R&amp;D expenditures have increased.</a:t>
          </a:r>
          <a:endParaRPr lang="en-US" sz="1200" kern="1200" dirty="0"/>
        </a:p>
      </dsp:txBody>
      <dsp:txXfrm>
        <a:off x="2216718" y="1620984"/>
        <a:ext cx="949030" cy="949030"/>
      </dsp:txXfrm>
    </dsp:sp>
    <dsp:sp modelId="{4E6CA872-9ACF-414A-8133-54C05253066E}">
      <dsp:nvSpPr>
        <dsp:cNvPr id="0" name=""/>
        <dsp:cNvSpPr/>
      </dsp:nvSpPr>
      <dsp:spPr>
        <a:xfrm rot="18900000">
          <a:off x="3218058" y="1164349"/>
          <a:ext cx="355680" cy="452969"/>
        </a:xfrm>
        <a:prstGeom prst="rightArrow">
          <a:avLst>
            <a:gd name="adj1" fmla="val 60000"/>
            <a:gd name="adj2" fmla="val 50000"/>
          </a:avLst>
        </a:prstGeom>
        <a:solidFill>
          <a:schemeClr val="accent6">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a:p>
      </dsp:txBody>
      <dsp:txXfrm>
        <a:off x="3233684" y="1292669"/>
        <a:ext cx="248976" cy="27178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F96A86-6D40-B040-8B7E-406C8917130D}">
      <dsp:nvSpPr>
        <dsp:cNvPr id="0" name=""/>
        <dsp:cNvSpPr/>
      </dsp:nvSpPr>
      <dsp:spPr>
        <a:xfrm>
          <a:off x="2362198" y="1905001"/>
          <a:ext cx="1600203" cy="1345839"/>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63500" tIns="63500" rIns="63500" bIns="63500" numCol="1" spcCol="1270" anchor="ctr" anchorCtr="0">
          <a:noAutofit/>
        </a:bodyPr>
        <a:lstStyle/>
        <a:p>
          <a:pPr lvl="0" algn="ctr" defTabSz="1111250" rtl="0">
            <a:lnSpc>
              <a:spcPct val="90000"/>
            </a:lnSpc>
            <a:spcBef>
              <a:spcPct val="0"/>
            </a:spcBef>
            <a:spcAft>
              <a:spcPct val="35000"/>
            </a:spcAft>
          </a:pPr>
          <a:r>
            <a:rPr lang="en-US" sz="2500" kern="1200" dirty="0" smtClean="0"/>
            <a:t>E-Payables</a:t>
          </a:r>
          <a:endParaRPr lang="en-US" sz="2500" kern="1200" dirty="0"/>
        </a:p>
      </dsp:txBody>
      <dsp:txXfrm>
        <a:off x="2427896" y="1970699"/>
        <a:ext cx="1468807" cy="1214443"/>
      </dsp:txXfrm>
    </dsp:sp>
    <dsp:sp modelId="{DA17868A-C059-2C45-97B5-976092F2E619}">
      <dsp:nvSpPr>
        <dsp:cNvPr id="0" name=""/>
        <dsp:cNvSpPr/>
      </dsp:nvSpPr>
      <dsp:spPr>
        <a:xfrm rot="16200000">
          <a:off x="2742936" y="1485637"/>
          <a:ext cx="838727" cy="0"/>
        </a:xfrm>
        <a:custGeom>
          <a:avLst/>
          <a:gdLst/>
          <a:ahLst/>
          <a:cxnLst/>
          <a:rect l="0" t="0" r="0" b="0"/>
          <a:pathLst>
            <a:path>
              <a:moveTo>
                <a:pt x="0" y="0"/>
              </a:moveTo>
              <a:lnTo>
                <a:pt x="838727" y="0"/>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E9806424-A869-7241-8A3E-342EB21CB0FE}">
      <dsp:nvSpPr>
        <dsp:cNvPr id="0" name=""/>
        <dsp:cNvSpPr/>
      </dsp:nvSpPr>
      <dsp:spPr>
        <a:xfrm>
          <a:off x="2590800" y="225989"/>
          <a:ext cx="1142998" cy="840285"/>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58420" tIns="58420" rIns="58420" bIns="58420" numCol="1" spcCol="1270" anchor="ctr" anchorCtr="0">
          <a:noAutofit/>
        </a:bodyPr>
        <a:lstStyle/>
        <a:p>
          <a:pPr lvl="0" algn="ctr" defTabSz="1022350" rtl="0">
            <a:lnSpc>
              <a:spcPct val="90000"/>
            </a:lnSpc>
            <a:spcBef>
              <a:spcPct val="0"/>
            </a:spcBef>
            <a:spcAft>
              <a:spcPct val="35000"/>
            </a:spcAft>
          </a:pPr>
          <a:r>
            <a:rPr lang="en-US" sz="2300" kern="1200" dirty="0" smtClean="0"/>
            <a:t>P-Card</a:t>
          </a:r>
          <a:endParaRPr lang="en-US" sz="2300" kern="1200" dirty="0"/>
        </a:p>
      </dsp:txBody>
      <dsp:txXfrm>
        <a:off x="2631819" y="267008"/>
        <a:ext cx="1060960" cy="758247"/>
      </dsp:txXfrm>
    </dsp:sp>
    <dsp:sp modelId="{BDF78F9D-9720-3D4F-939D-A701872C7955}">
      <dsp:nvSpPr>
        <dsp:cNvPr id="0" name=""/>
        <dsp:cNvSpPr/>
      </dsp:nvSpPr>
      <dsp:spPr>
        <a:xfrm rot="1800000">
          <a:off x="3927464" y="3170248"/>
          <a:ext cx="521556" cy="0"/>
        </a:xfrm>
        <a:custGeom>
          <a:avLst/>
          <a:gdLst/>
          <a:ahLst/>
          <a:cxnLst/>
          <a:rect l="0" t="0" r="0" b="0"/>
          <a:pathLst>
            <a:path>
              <a:moveTo>
                <a:pt x="0" y="0"/>
              </a:moveTo>
              <a:lnTo>
                <a:pt x="521556" y="0"/>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3586788-75AB-0245-8437-2F67A093F5F0}">
      <dsp:nvSpPr>
        <dsp:cNvPr id="0" name=""/>
        <dsp:cNvSpPr/>
      </dsp:nvSpPr>
      <dsp:spPr>
        <a:xfrm>
          <a:off x="4414082" y="3122619"/>
          <a:ext cx="842391" cy="842391"/>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8260" tIns="48260" rIns="48260" bIns="48260" numCol="1" spcCol="1270" anchor="ctr" anchorCtr="0">
          <a:noAutofit/>
        </a:bodyPr>
        <a:lstStyle/>
        <a:p>
          <a:pPr lvl="0" algn="ctr" defTabSz="844550" rtl="0">
            <a:lnSpc>
              <a:spcPct val="90000"/>
            </a:lnSpc>
            <a:spcBef>
              <a:spcPct val="0"/>
            </a:spcBef>
            <a:spcAft>
              <a:spcPct val="35000"/>
            </a:spcAft>
          </a:pPr>
          <a:r>
            <a:rPr lang="en-US" sz="1900" kern="1200" dirty="0" smtClean="0"/>
            <a:t>Ghost Card</a:t>
          </a:r>
          <a:endParaRPr lang="en-US" sz="1900" kern="1200" dirty="0"/>
        </a:p>
      </dsp:txBody>
      <dsp:txXfrm>
        <a:off x="4455204" y="3163741"/>
        <a:ext cx="760147" cy="760147"/>
      </dsp:txXfrm>
    </dsp:sp>
    <dsp:sp modelId="{923462D4-A80B-B040-897F-C3184C95C12B}">
      <dsp:nvSpPr>
        <dsp:cNvPr id="0" name=""/>
        <dsp:cNvSpPr/>
      </dsp:nvSpPr>
      <dsp:spPr>
        <a:xfrm rot="9000000">
          <a:off x="1875579" y="3170248"/>
          <a:ext cx="521556" cy="0"/>
        </a:xfrm>
        <a:custGeom>
          <a:avLst/>
          <a:gdLst/>
          <a:ahLst/>
          <a:cxnLst/>
          <a:rect l="0" t="0" r="0" b="0"/>
          <a:pathLst>
            <a:path>
              <a:moveTo>
                <a:pt x="0" y="0"/>
              </a:moveTo>
              <a:lnTo>
                <a:pt x="521556" y="0"/>
              </a:lnTo>
            </a:path>
          </a:pathLst>
        </a:custGeom>
        <a:noFill/>
        <a:ln w="9525" cap="flat" cmpd="sng" algn="ctr">
          <a:solidFill>
            <a:schemeClr val="dk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A23ED292-9EE5-0541-AADA-A536C9E2CE78}">
      <dsp:nvSpPr>
        <dsp:cNvPr id="0" name=""/>
        <dsp:cNvSpPr/>
      </dsp:nvSpPr>
      <dsp:spPr>
        <a:xfrm>
          <a:off x="1068126" y="3122619"/>
          <a:ext cx="842391" cy="842391"/>
        </a:xfrm>
        <a:prstGeom prst="roundRect">
          <a:avLst/>
        </a:prstGeom>
        <a:gradFill rotWithShape="1">
          <a:gsLst>
            <a:gs pos="0">
              <a:schemeClr val="accent4">
                <a:tint val="50000"/>
                <a:satMod val="300000"/>
              </a:schemeClr>
            </a:gs>
            <a:gs pos="35000">
              <a:schemeClr val="accent4">
                <a:tint val="37000"/>
                <a:satMod val="300000"/>
              </a:schemeClr>
            </a:gs>
            <a:gs pos="100000">
              <a:schemeClr val="accent4">
                <a:tint val="15000"/>
                <a:satMod val="350000"/>
              </a:schemeClr>
            </a:gs>
          </a:gsLst>
          <a:lin ang="16200000" scaled="1"/>
        </a:gradFill>
        <a:ln w="9525" cap="flat" cmpd="sng" algn="ctr">
          <a:solidFill>
            <a:schemeClr val="accent4">
              <a:shade val="95000"/>
              <a:satMod val="105000"/>
            </a:schemeClr>
          </a:solidFill>
          <a:prstDash val="solid"/>
        </a:ln>
        <a:effectLst>
          <a:outerShdw blurRad="40000" dist="20000" dir="5400000" rotWithShape="0">
            <a:srgbClr val="000000">
              <a:alpha val="38000"/>
            </a:srgbClr>
          </a:outerShdw>
        </a:effectLst>
      </dsp:spPr>
      <dsp:style>
        <a:lnRef idx="1">
          <a:schemeClr val="accent4"/>
        </a:lnRef>
        <a:fillRef idx="2">
          <a:schemeClr val="accent4"/>
        </a:fillRef>
        <a:effectRef idx="1">
          <a:schemeClr val="accent4"/>
        </a:effectRef>
        <a:fontRef idx="minor">
          <a:schemeClr val="dk1"/>
        </a:fontRef>
      </dsp:style>
      <dsp:txBody>
        <a:bodyPr spcFirstLastPara="0" vert="horz" wrap="square" lIns="45720" tIns="45720" rIns="45720" bIns="45720" numCol="1" spcCol="1270" anchor="ctr" anchorCtr="0">
          <a:noAutofit/>
        </a:bodyPr>
        <a:lstStyle/>
        <a:p>
          <a:pPr lvl="0" algn="ctr" defTabSz="800100" rtl="0">
            <a:lnSpc>
              <a:spcPct val="90000"/>
            </a:lnSpc>
            <a:spcBef>
              <a:spcPct val="0"/>
            </a:spcBef>
            <a:spcAft>
              <a:spcPct val="35000"/>
            </a:spcAft>
          </a:pPr>
          <a:r>
            <a:rPr lang="en-US" sz="1800" kern="1200" dirty="0" smtClean="0"/>
            <a:t>Virtual Card</a:t>
          </a:r>
          <a:endParaRPr lang="en-US" sz="1800" kern="1200" dirty="0"/>
        </a:p>
      </dsp:txBody>
      <dsp:txXfrm>
        <a:off x="1109248" y="3163741"/>
        <a:ext cx="760147" cy="760147"/>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155960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5513" y="4408488"/>
            <a:ext cx="5089525"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3081" tIns="45723" rIns="93081" bIns="457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051" name="Rectangle 3"/>
          <p:cNvSpPr>
            <a:spLocks noGrp="1" noRot="1" noChangeAspect="1" noChangeArrowheads="1" noTextEdit="1"/>
          </p:cNvSpPr>
          <p:nvPr>
            <p:ph type="sldImg" idx="2"/>
          </p:nvPr>
        </p:nvSpPr>
        <p:spPr bwMode="auto">
          <a:xfrm>
            <a:off x="1158875" y="703263"/>
            <a:ext cx="4622800" cy="34671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3983265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a:p>
        </p:txBody>
      </p:sp>
      <p:sp>
        <p:nvSpPr>
          <p:cNvPr id="4" name="Espaço Reservado para Número de Slide 3"/>
          <p:cNvSpPr>
            <a:spLocks noGrp="1"/>
          </p:cNvSpPr>
          <p:nvPr>
            <p:ph type="sldNum" sz="quarter" idx="10"/>
          </p:nvPr>
        </p:nvSpPr>
        <p:spPr>
          <a:xfrm>
            <a:off x="3931372" y="8814888"/>
            <a:ext cx="3007572" cy="464026"/>
          </a:xfrm>
          <a:prstGeom prst="rect">
            <a:avLst/>
          </a:prstGeom>
        </p:spPr>
        <p:txBody>
          <a:bodyPr lIns="92684" tIns="46342" rIns="92684" bIns="46342"/>
          <a:lstStyle/>
          <a:p>
            <a:fld id="{8E8E26A7-47E9-4139-BD06-71364B5E2254}" type="slidenum">
              <a:rPr lang="pt-BR" smtClean="0"/>
              <a:t>4</a:t>
            </a:fld>
            <a:endParaRPr lang="pt-BR"/>
          </a:p>
        </p:txBody>
      </p:sp>
    </p:spTree>
    <p:extLst>
      <p:ext uri="{BB962C8B-B14F-4D97-AF65-F5344CB8AC3E}">
        <p14:creationId xmlns:p14="http://schemas.microsoft.com/office/powerpoint/2010/main" val="2629820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6"/>
          <p:cNvSpPr>
            <a:spLocks noChangeShapeType="1"/>
          </p:cNvSpPr>
          <p:nvPr/>
        </p:nvSpPr>
        <p:spPr bwMode="auto">
          <a:xfrm>
            <a:off x="457200" y="6624638"/>
            <a:ext cx="82296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5" name="Rectangle 7"/>
          <p:cNvSpPr>
            <a:spLocks noChangeArrowheads="1"/>
          </p:cNvSpPr>
          <p:nvPr/>
        </p:nvSpPr>
        <p:spPr bwMode="auto">
          <a:xfrm>
            <a:off x="457200" y="6642100"/>
            <a:ext cx="8229600" cy="21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pPr algn="r">
              <a:defRPr/>
            </a:pPr>
            <a:fld id="{E34BA80B-6B2A-A84D-8808-8A67A59C4949}" type="slidenum">
              <a:rPr lang="en-US" sz="800">
                <a:latin typeface="Geneva" charset="0"/>
                <a:cs typeface="+mn-cs"/>
              </a:rPr>
              <a:pPr algn="r">
                <a:defRPr/>
              </a:pPr>
              <a:t>‹#›</a:t>
            </a:fld>
            <a:endParaRPr lang="en-US" sz="800">
              <a:latin typeface="Geneva" charset="0"/>
              <a:cs typeface="+mn-cs"/>
            </a:endParaRPr>
          </a:p>
        </p:txBody>
      </p:sp>
      <p:pic>
        <p:nvPicPr>
          <p:cNvPr id="6" name="Picture 21" descr="logo_m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00" y="914400"/>
            <a:ext cx="1524000" cy="63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0594" name="Rectangle 2"/>
          <p:cNvSpPr>
            <a:spLocks noGrp="1" noChangeArrowheads="1"/>
          </p:cNvSpPr>
          <p:nvPr>
            <p:ph type="ctrTitle"/>
          </p:nvPr>
        </p:nvSpPr>
        <p:spPr>
          <a:xfrm>
            <a:off x="685800" y="2286000"/>
            <a:ext cx="7772400" cy="1143000"/>
          </a:xfrm>
          <a:noFill/>
          <a:extLst>
            <a:ext uri="{909E8E84-426E-40dd-AFC4-6F175D3DCCD1}">
              <a14:hiddenFill xmlns:a14="http://schemas.microsoft.com/office/drawing/2010/main">
                <a:solidFill>
                  <a:schemeClr val="accent1"/>
                </a:solidFill>
              </a14:hiddenFill>
            </a:ext>
          </a:extLst>
        </p:spPr>
        <p:txBody>
          <a:bodyPr/>
          <a:lstStyle>
            <a:lvl1pPr algn="ctr">
              <a:defRPr sz="3600" b="1">
                <a:effectLst/>
              </a:defRPr>
            </a:lvl1pPr>
          </a:lstStyle>
          <a:p>
            <a:pPr lvl="0"/>
            <a:r>
              <a:rPr lang="en-US" noProof="0" smtClean="0"/>
              <a:t>Click to edit Master title style</a:t>
            </a:r>
          </a:p>
        </p:txBody>
      </p:sp>
      <p:sp>
        <p:nvSpPr>
          <p:cNvPr id="110595" name="Rectangle 3"/>
          <p:cNvSpPr>
            <a:spLocks noGrp="1" noChangeArrowheads="1"/>
          </p:cNvSpPr>
          <p:nvPr>
            <p:ph type="subTitle" idx="1"/>
          </p:nvPr>
        </p:nvSpPr>
        <p:spPr>
          <a:xfrm>
            <a:off x="1371600" y="3886200"/>
            <a:ext cx="6400800" cy="1752600"/>
          </a:xfrm>
        </p:spPr>
        <p:txBody>
          <a:bodyPr/>
          <a:lstStyle>
            <a:lvl1pPr marL="0" indent="0" algn="ctr">
              <a:buFontTx/>
              <a:buNone/>
              <a:defRPr sz="2400" b="1"/>
            </a:lvl1pPr>
          </a:lstStyle>
          <a:p>
            <a:pPr lvl="0"/>
            <a:r>
              <a:rPr lang="en-US" noProof="0" smtClean="0"/>
              <a:t>Click to edit Master subtitle style</a:t>
            </a:r>
          </a:p>
        </p:txBody>
      </p:sp>
    </p:spTree>
    <p:extLst>
      <p:ext uri="{BB962C8B-B14F-4D97-AF65-F5344CB8AC3E}">
        <p14:creationId xmlns:p14="http://schemas.microsoft.com/office/powerpoint/2010/main" val="4117986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36872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228131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Layout Personalizad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a:xfrm>
            <a:off x="4774816" y="6356350"/>
            <a:ext cx="2133600" cy="365125"/>
          </a:xfrm>
          <a:prstGeom prst="rect">
            <a:avLst/>
          </a:prstGeom>
        </p:spPr>
        <p:txBody>
          <a:bodyPr/>
          <a:lstStyle/>
          <a:p>
            <a:endParaRPr lang="pt-BR" dirty="0"/>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p>
            <a:endParaRPr lang="pt-BR" dirty="0"/>
          </a:p>
        </p:txBody>
      </p:sp>
      <p:sp>
        <p:nvSpPr>
          <p:cNvPr id="5" name="Espaço Reservado para Número de Slide 4"/>
          <p:cNvSpPr>
            <a:spLocks noGrp="1"/>
          </p:cNvSpPr>
          <p:nvPr>
            <p:ph type="sldNum" sz="quarter" idx="12"/>
          </p:nvPr>
        </p:nvSpPr>
        <p:spPr>
          <a:xfrm>
            <a:off x="6553200" y="6245225"/>
            <a:ext cx="2133600" cy="476250"/>
          </a:xfrm>
          <a:prstGeom prst="rect">
            <a:avLst/>
          </a:prstGeom>
        </p:spPr>
        <p:txBody>
          <a:bodyPr/>
          <a:lstStyle>
            <a:lvl1pPr>
              <a:defRPr>
                <a:solidFill>
                  <a:schemeClr val="bg2">
                    <a:lumMod val="50000"/>
                  </a:schemeClr>
                </a:solidFill>
              </a:defRPr>
            </a:lvl1pPr>
          </a:lstStyle>
          <a:p>
            <a:fld id="{26F41628-0303-4BFA-8461-62885B6B5351}" type="slidenum">
              <a:rPr lang="pt-BR" smtClean="0"/>
              <a:pPr/>
              <a:t>‹#›</a:t>
            </a:fld>
            <a:endParaRPr lang="pt-BR" dirty="0"/>
          </a:p>
        </p:txBody>
      </p:sp>
      <p:sp>
        <p:nvSpPr>
          <p:cNvPr id="2" name="Título 1"/>
          <p:cNvSpPr>
            <a:spLocks noGrp="1"/>
          </p:cNvSpPr>
          <p:nvPr>
            <p:ph type="title"/>
          </p:nvPr>
        </p:nvSpPr>
        <p:spPr/>
        <p:txBody>
          <a:bodyPr/>
          <a:lstStyle/>
          <a:p>
            <a:r>
              <a:rPr lang="pt-BR" dirty="0" smtClean="0"/>
              <a:t>Clique para editar o título mestre</a:t>
            </a:r>
            <a:endParaRPr lang="pt-BR" dirty="0"/>
          </a:p>
        </p:txBody>
      </p:sp>
      <p:sp>
        <p:nvSpPr>
          <p:cNvPr id="6" name="Espaço Reservado para Texto 2"/>
          <p:cNvSpPr>
            <a:spLocks noGrp="1"/>
          </p:cNvSpPr>
          <p:nvPr>
            <p:ph idx="1"/>
          </p:nvPr>
        </p:nvSpPr>
        <p:spPr>
          <a:xfrm>
            <a:off x="611560" y="1600200"/>
            <a:ext cx="7992888" cy="4525963"/>
          </a:xfrm>
          <a:prstGeom prst="rect">
            <a:avLst/>
          </a:prstGeom>
        </p:spPr>
        <p:txBody>
          <a:bodyPr vert="horz" lIns="91440" tIns="45720" rIns="91440" bIns="45720" rtlCol="0">
            <a:normAutofit/>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Tree>
    <p:extLst>
      <p:ext uri="{BB962C8B-B14F-4D97-AF65-F5344CB8AC3E}">
        <p14:creationId xmlns:p14="http://schemas.microsoft.com/office/powerpoint/2010/main" val="3349672637"/>
      </p:ext>
    </p:extLst>
  </p:cSld>
  <p:clrMapOvr>
    <a:masterClrMapping/>
  </p:clrMapOvr>
  <p:timing>
    <p:tnLst>
      <p:par>
        <p:cTn xmlns:p14="http://schemas.microsoft.com/office/powerpoint/2010/mai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Layout Personalizad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a:xfrm>
            <a:off x="4774816" y="6356350"/>
            <a:ext cx="2133600" cy="365125"/>
          </a:xfrm>
          <a:prstGeom prst="rect">
            <a:avLst/>
          </a:prstGeom>
        </p:spPr>
        <p:txBody>
          <a:bodyPr/>
          <a:lstStyle/>
          <a:p>
            <a:endParaRPr lang="pt-BR" dirty="0"/>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p>
            <a:endParaRPr lang="pt-BR" dirty="0"/>
          </a:p>
        </p:txBody>
      </p:sp>
      <p:sp>
        <p:nvSpPr>
          <p:cNvPr id="5" name="Espaço Reservado para Número de Slide 4"/>
          <p:cNvSpPr>
            <a:spLocks noGrp="1"/>
          </p:cNvSpPr>
          <p:nvPr>
            <p:ph type="sldNum" sz="quarter" idx="12"/>
          </p:nvPr>
        </p:nvSpPr>
        <p:spPr>
          <a:xfrm>
            <a:off x="6553200" y="6245225"/>
            <a:ext cx="2133600" cy="476250"/>
          </a:xfrm>
          <a:prstGeom prst="rect">
            <a:avLst/>
          </a:prstGeom>
        </p:spPr>
        <p:txBody>
          <a:bodyPr/>
          <a:lstStyle>
            <a:lvl1pPr>
              <a:defRPr>
                <a:solidFill>
                  <a:schemeClr val="bg2">
                    <a:lumMod val="50000"/>
                  </a:schemeClr>
                </a:solidFill>
              </a:defRPr>
            </a:lvl1pPr>
          </a:lstStyle>
          <a:p>
            <a:fld id="{26F41628-0303-4BFA-8461-62885B6B5351}" type="slidenum">
              <a:rPr lang="pt-BR" smtClean="0"/>
              <a:pPr/>
              <a:t>‹#›</a:t>
            </a:fld>
            <a:endParaRPr lang="pt-BR" dirty="0"/>
          </a:p>
        </p:txBody>
      </p:sp>
      <p:sp>
        <p:nvSpPr>
          <p:cNvPr id="2" name="Título 1"/>
          <p:cNvSpPr>
            <a:spLocks noGrp="1"/>
          </p:cNvSpPr>
          <p:nvPr>
            <p:ph type="title"/>
          </p:nvPr>
        </p:nvSpPr>
        <p:spPr/>
        <p:txBody>
          <a:bodyPr/>
          <a:lstStyle/>
          <a:p>
            <a:r>
              <a:rPr lang="pt-BR" dirty="0" smtClean="0"/>
              <a:t>Clique para editar o título mestre</a:t>
            </a:r>
            <a:endParaRPr lang="pt-BR" dirty="0"/>
          </a:p>
        </p:txBody>
      </p:sp>
      <p:sp>
        <p:nvSpPr>
          <p:cNvPr id="6" name="Espaço Reservado para Texto 2"/>
          <p:cNvSpPr>
            <a:spLocks noGrp="1"/>
          </p:cNvSpPr>
          <p:nvPr>
            <p:ph idx="1"/>
          </p:nvPr>
        </p:nvSpPr>
        <p:spPr>
          <a:xfrm>
            <a:off x="611560" y="1600200"/>
            <a:ext cx="7992888" cy="4525963"/>
          </a:xfrm>
          <a:prstGeom prst="rect">
            <a:avLst/>
          </a:prstGeom>
        </p:spPr>
        <p:txBody>
          <a:bodyPr vert="horz" lIns="91440" tIns="45720" rIns="91440" bIns="45720" rtlCol="0">
            <a:normAutofit/>
          </a:bodyPr>
          <a:lstStyle/>
          <a:p>
            <a:pPr lvl="0"/>
            <a:r>
              <a:rPr lang="pt-BR" dirty="0" smtClean="0"/>
              <a:t>Clique para editar 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Tree>
    <p:extLst>
      <p:ext uri="{BB962C8B-B14F-4D97-AF65-F5344CB8AC3E}">
        <p14:creationId xmlns:p14="http://schemas.microsoft.com/office/powerpoint/2010/main" val="3349672637"/>
      </p:ext>
    </p:extLst>
  </p:cSld>
  <p:clrMapOvr>
    <a:masterClrMapping/>
  </p:clrMapOvr>
  <p:timing>
    <p:tnLst>
      <p:par>
        <p:cTn xmlns:p14="http://schemas.microsoft.com/office/powerpoint/2010/mai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Layout Personalizado">
    <p:spTree>
      <p:nvGrpSpPr>
        <p:cNvPr id="1" name=""/>
        <p:cNvGrpSpPr/>
        <p:nvPr/>
      </p:nvGrpSpPr>
      <p:grpSpPr>
        <a:xfrm>
          <a:off x="0" y="0"/>
          <a:ext cx="0" cy="0"/>
          <a:chOff x="0" y="0"/>
          <a:chExt cx="0" cy="0"/>
        </a:xfrm>
      </p:grpSpPr>
      <p:sp>
        <p:nvSpPr>
          <p:cNvPr id="3" name="Espaço Reservado para Data 2"/>
          <p:cNvSpPr>
            <a:spLocks noGrp="1"/>
          </p:cNvSpPr>
          <p:nvPr>
            <p:ph type="dt" sz="half" idx="10"/>
          </p:nvPr>
        </p:nvSpPr>
        <p:spPr>
          <a:xfrm>
            <a:off x="4774816" y="6356350"/>
            <a:ext cx="2133600" cy="365125"/>
          </a:xfrm>
          <a:prstGeom prst="rect">
            <a:avLst/>
          </a:prstGeom>
        </p:spPr>
        <p:txBody>
          <a:bodyPr/>
          <a:lstStyle/>
          <a:p>
            <a:endParaRPr lang="pt-BR"/>
          </a:p>
        </p:txBody>
      </p:sp>
      <p:sp>
        <p:nvSpPr>
          <p:cNvPr id="4" name="Espaço Reservado para Rodapé 3"/>
          <p:cNvSpPr>
            <a:spLocks noGrp="1"/>
          </p:cNvSpPr>
          <p:nvPr>
            <p:ph type="ftr" sz="quarter" idx="11"/>
          </p:nvPr>
        </p:nvSpPr>
        <p:spPr>
          <a:xfrm>
            <a:off x="3124200" y="6356350"/>
            <a:ext cx="2895600" cy="365125"/>
          </a:xfrm>
          <a:prstGeom prst="rect">
            <a:avLst/>
          </a:prstGeom>
        </p:spPr>
        <p:txBody>
          <a:bodyPr/>
          <a:lstStyle/>
          <a:p>
            <a:endParaRPr lang="pt-BR"/>
          </a:p>
        </p:txBody>
      </p:sp>
      <p:sp>
        <p:nvSpPr>
          <p:cNvPr id="5" name="Espaço Reservado para Número de Slide 4"/>
          <p:cNvSpPr>
            <a:spLocks noGrp="1"/>
          </p:cNvSpPr>
          <p:nvPr>
            <p:ph type="sldNum" sz="quarter" idx="12"/>
          </p:nvPr>
        </p:nvSpPr>
        <p:spPr>
          <a:xfrm>
            <a:off x="6553200" y="6245225"/>
            <a:ext cx="2133600" cy="476250"/>
          </a:xfrm>
          <a:prstGeom prst="rect">
            <a:avLst/>
          </a:prstGeom>
        </p:spPr>
        <p:txBody>
          <a:bodyPr/>
          <a:lstStyle/>
          <a:p>
            <a:fld id="{810F71AA-C7B6-43E3-9B40-0AA2BD651E18}" type="slidenum">
              <a:rPr lang="pt-BR" smtClean="0"/>
              <a:t>‹#›</a:t>
            </a:fld>
            <a:endParaRPr lang="pt-BR"/>
          </a:p>
        </p:txBody>
      </p:sp>
      <p:sp>
        <p:nvSpPr>
          <p:cNvPr id="2" name="Título 1"/>
          <p:cNvSpPr>
            <a:spLocks noGrp="1"/>
          </p:cNvSpPr>
          <p:nvPr>
            <p:ph type="title"/>
          </p:nvPr>
        </p:nvSpPr>
        <p:spPr/>
        <p:txBody>
          <a:bodyPr/>
          <a:lstStyle/>
          <a:p>
            <a:r>
              <a:rPr lang="pt-BR" smtClean="0"/>
              <a:t>Clique para editar o título mestre</a:t>
            </a:r>
            <a:endParaRPr lang="pt-BR"/>
          </a:p>
        </p:txBody>
      </p:sp>
    </p:spTree>
    <p:extLst>
      <p:ext uri="{BB962C8B-B14F-4D97-AF65-F5344CB8AC3E}">
        <p14:creationId xmlns:p14="http://schemas.microsoft.com/office/powerpoint/2010/main" val="2375012830"/>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1008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742011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1082141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69270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939233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10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860527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05242954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6" Type="http://schemas.openxmlformats.org/officeDocument/2006/relationships/image" Target="../media/image1.png"/><Relationship Id="rId17"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457200" y="1905000"/>
            <a:ext cx="8229600" cy="419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32" name="Line 8"/>
          <p:cNvSpPr>
            <a:spLocks noChangeShapeType="1"/>
          </p:cNvSpPr>
          <p:nvPr/>
        </p:nvSpPr>
        <p:spPr bwMode="auto">
          <a:xfrm>
            <a:off x="457200" y="6624638"/>
            <a:ext cx="8229600" cy="0"/>
          </a:xfrm>
          <a:prstGeom prst="line">
            <a:avLst/>
          </a:prstGeom>
          <a:noFill/>
          <a:ln w="254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sp>
        <p:nvSpPr>
          <p:cNvPr id="1038" name="Rectangle 14"/>
          <p:cNvSpPr>
            <a:spLocks noChangeArrowheads="1"/>
          </p:cNvSpPr>
          <p:nvPr/>
        </p:nvSpPr>
        <p:spPr bwMode="auto">
          <a:xfrm>
            <a:off x="0" y="0"/>
            <a:ext cx="4191000" cy="1447800"/>
          </a:xfrm>
          <a:prstGeom prst="rect">
            <a:avLst/>
          </a:prstGeom>
          <a:solidFill>
            <a:srgbClr val="FFCC00"/>
          </a:solidFill>
          <a:ln w="12700">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en-US">
              <a:solidFill>
                <a:srgbClr val="FFCC00"/>
              </a:solidFill>
              <a:cs typeface="+mn-cs"/>
            </a:endParaRPr>
          </a:p>
        </p:txBody>
      </p:sp>
      <p:sp>
        <p:nvSpPr>
          <p:cNvPr id="1033" name="Rectangle 9"/>
          <p:cNvSpPr>
            <a:spLocks noChangeArrowheads="1"/>
          </p:cNvSpPr>
          <p:nvPr/>
        </p:nvSpPr>
        <p:spPr bwMode="auto">
          <a:xfrm>
            <a:off x="457200" y="6642100"/>
            <a:ext cx="8229600" cy="21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90488" tIns="44450" rIns="90488" bIns="44450">
            <a:spAutoFit/>
          </a:bodyPr>
          <a:lstStyle/>
          <a:p>
            <a:pPr algn="r">
              <a:defRPr/>
            </a:pPr>
            <a:fld id="{885858CA-3D85-CE4A-BD3C-AF41936570CA}" type="slidenum">
              <a:rPr lang="en-US" sz="800">
                <a:solidFill>
                  <a:srgbClr val="FFCC00"/>
                </a:solidFill>
                <a:latin typeface="Geneva" charset="0"/>
                <a:cs typeface="+mn-cs"/>
              </a:rPr>
              <a:pPr algn="r">
                <a:defRPr/>
              </a:pPr>
              <a:t>‹#›</a:t>
            </a:fld>
            <a:endParaRPr lang="en-US" sz="800">
              <a:solidFill>
                <a:srgbClr val="FFCC00"/>
              </a:solidFill>
              <a:latin typeface="Geneva" charset="0"/>
              <a:cs typeface="+mn-cs"/>
            </a:endParaRPr>
          </a:p>
        </p:txBody>
      </p:sp>
      <p:sp>
        <p:nvSpPr>
          <p:cNvPr id="1026" name="Rectangle 2"/>
          <p:cNvSpPr>
            <a:spLocks noGrp="1" noChangeArrowheads="1"/>
          </p:cNvSpPr>
          <p:nvPr>
            <p:ph type="title"/>
          </p:nvPr>
        </p:nvSpPr>
        <p:spPr bwMode="auto">
          <a:xfrm>
            <a:off x="457200" y="381000"/>
            <a:ext cx="8229600" cy="1143000"/>
          </a:xfrm>
          <a:prstGeom prst="rect">
            <a:avLst/>
          </a:prstGeom>
          <a:solidFill>
            <a:srgbClr val="800000"/>
          </a:solidFill>
          <a:ln>
            <a:noFill/>
          </a:ln>
          <a:effectLst/>
          <a:extLst>
            <a:ext uri="{FAA26D3D-D897-4be2-8F04-BA451C77F1D7}">
              <ma14:placeholderFlag xmlns:ma14="http://schemas.microsoft.com/office/mac/drawingml/2011/main" val="1"/>
            </a:ext>
          </a:ex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39" name="Line 15"/>
          <p:cNvSpPr>
            <a:spLocks noChangeShapeType="1"/>
          </p:cNvSpPr>
          <p:nvPr/>
        </p:nvSpPr>
        <p:spPr bwMode="auto">
          <a:xfrm>
            <a:off x="2209800" y="1524000"/>
            <a:ext cx="6477000" cy="0"/>
          </a:xfrm>
          <a:prstGeom prst="line">
            <a:avLst/>
          </a:prstGeom>
          <a:noFill/>
          <a:ln w="38100">
            <a:solidFill>
              <a:srgbClr val="FFCC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cs typeface="+mn-cs"/>
            </a:endParaRPr>
          </a:p>
        </p:txBody>
      </p:sp>
      <p:pic>
        <p:nvPicPr>
          <p:cNvPr id="2" name="Picture 18" descr="logo_mg"/>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228600" y="6324600"/>
            <a:ext cx="83820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Imagem 8"/>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8326934" y="5791200"/>
            <a:ext cx="817066" cy="817066"/>
          </a:xfrm>
          <a:prstGeom prst="rect">
            <a:avLst/>
          </a:prstGeom>
        </p:spPr>
      </p:pic>
    </p:spTree>
  </p:cSld>
  <p:clrMap bg1="lt1" tx1="dk1" bg2="lt2" tx2="dk2" accent1="accent1" accent2="accent2" accent3="accent3" accent4="accent4" accent5="accent5" accent6="accent6" hlink="hlink" folHlink="folHlink"/>
  <p:sldLayoutIdLst>
    <p:sldLayoutId id="2147483755"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7" r:id="rId12"/>
    <p:sldLayoutId id="2147483758" r:id="rId13"/>
    <p:sldLayoutId id="2147483759" r:id="rId14"/>
  </p:sldLayoutIdLst>
  <p:txStyles>
    <p:titleStyle>
      <a:lvl1pPr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mj-lt"/>
          <a:ea typeface="+mj-ea"/>
          <a:cs typeface="ＭＳ Ｐゴシック" charset="0"/>
        </a:defRPr>
      </a:lvl1pPr>
      <a:lvl2pPr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cs typeface="ＭＳ Ｐゴシック" charset="0"/>
        </a:defRPr>
      </a:lvl2pPr>
      <a:lvl3pPr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cs typeface="ＭＳ Ｐゴシック" charset="0"/>
        </a:defRPr>
      </a:lvl3pPr>
      <a:lvl4pPr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cs typeface="ＭＳ Ｐゴシック" charset="0"/>
        </a:defRPr>
      </a:lvl4pPr>
      <a:lvl5pPr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cs typeface="ＭＳ Ｐゴシック" charset="0"/>
        </a:defRPr>
      </a:lvl5pPr>
      <a:lvl6pPr marL="457200"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defRPr>
      </a:lvl6pPr>
      <a:lvl7pPr marL="914400"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defRPr>
      </a:lvl7pPr>
      <a:lvl8pPr marL="1371600"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defRPr>
      </a:lvl8pPr>
      <a:lvl9pPr marL="1828800" algn="l" rtl="0" eaLnBrk="0" fontAlgn="base" hangingPunct="0">
        <a:spcBef>
          <a:spcPct val="0"/>
        </a:spcBef>
        <a:spcAft>
          <a:spcPct val="0"/>
        </a:spcAft>
        <a:defRPr sz="3200">
          <a:solidFill>
            <a:schemeClr val="bg1"/>
          </a:solidFill>
          <a:effectLst>
            <a:outerShdw blurRad="38100" dist="38100" dir="2700000" algn="tl">
              <a:srgbClr val="919191"/>
            </a:outerShdw>
          </a:effectLst>
          <a:latin typeface="Arial" charset="0"/>
          <a:ea typeface="ＭＳ Ｐゴシック" charset="0"/>
        </a:defRPr>
      </a:lvl9pPr>
    </p:titleStyle>
    <p:bodyStyle>
      <a:lvl1pPr marL="342900" indent="-342900" algn="l" rtl="0" eaLnBrk="0" fontAlgn="base" hangingPunct="0">
        <a:spcBef>
          <a:spcPct val="20000"/>
        </a:spcBef>
        <a:spcAft>
          <a:spcPct val="0"/>
        </a:spcAft>
        <a:buSzPct val="100000"/>
        <a:buChar char="•"/>
        <a:defRPr sz="3000">
          <a:solidFill>
            <a:schemeClr val="bg1"/>
          </a:solidFill>
          <a:latin typeface="+mn-lt"/>
          <a:ea typeface="+mn-ea"/>
          <a:cs typeface="ＭＳ Ｐゴシック" charset="0"/>
        </a:defRPr>
      </a:lvl1pPr>
      <a:lvl2pPr marL="742950" indent="-285750" algn="l" rtl="0" eaLnBrk="0" fontAlgn="base" hangingPunct="0">
        <a:spcBef>
          <a:spcPct val="20000"/>
        </a:spcBef>
        <a:spcAft>
          <a:spcPct val="0"/>
        </a:spcAft>
        <a:buSzPct val="100000"/>
        <a:buChar char="–"/>
        <a:defRPr sz="2800">
          <a:solidFill>
            <a:schemeClr val="bg1"/>
          </a:solidFill>
          <a:latin typeface="+mn-lt"/>
          <a:ea typeface="+mn-ea"/>
        </a:defRPr>
      </a:lvl2pPr>
      <a:lvl3pPr marL="1143000" indent="-228600" algn="l" rtl="0" eaLnBrk="0" fontAlgn="base" hangingPunct="0">
        <a:spcBef>
          <a:spcPct val="20000"/>
        </a:spcBef>
        <a:spcAft>
          <a:spcPct val="0"/>
        </a:spcAft>
        <a:buSzPct val="100000"/>
        <a:buChar char="•"/>
        <a:defRPr sz="2400">
          <a:solidFill>
            <a:schemeClr val="bg1"/>
          </a:solidFill>
          <a:latin typeface="+mn-lt"/>
          <a:ea typeface="+mn-ea"/>
        </a:defRPr>
      </a:lvl3pPr>
      <a:lvl4pPr marL="1600200" indent="-228600" algn="l" rtl="0" eaLnBrk="0" fontAlgn="base" hangingPunct="0">
        <a:spcBef>
          <a:spcPct val="20000"/>
        </a:spcBef>
        <a:spcAft>
          <a:spcPct val="0"/>
        </a:spcAft>
        <a:buSzPct val="100000"/>
        <a:buChar char="–"/>
        <a:defRPr>
          <a:solidFill>
            <a:schemeClr val="bg1"/>
          </a:solidFill>
          <a:latin typeface="+mn-lt"/>
          <a:ea typeface="+mn-ea"/>
        </a:defRPr>
      </a:lvl4pPr>
      <a:lvl5pPr marL="2057400" indent="-228600" algn="l" rtl="0" eaLnBrk="0" fontAlgn="base" hangingPunct="0">
        <a:spcBef>
          <a:spcPct val="20000"/>
        </a:spcBef>
        <a:spcAft>
          <a:spcPct val="0"/>
        </a:spcAft>
        <a:buSzPct val="100000"/>
        <a:buChar char="•"/>
        <a:defRPr sz="1600">
          <a:solidFill>
            <a:schemeClr val="bg1"/>
          </a:solidFill>
          <a:latin typeface="+mn-lt"/>
          <a:ea typeface="+mn-ea"/>
        </a:defRPr>
      </a:lvl5pPr>
      <a:lvl6pPr marL="2514600" indent="-228600" algn="l" rtl="0" eaLnBrk="0" fontAlgn="base" hangingPunct="0">
        <a:spcBef>
          <a:spcPct val="20000"/>
        </a:spcBef>
        <a:spcAft>
          <a:spcPct val="0"/>
        </a:spcAft>
        <a:buSzPct val="100000"/>
        <a:buChar char="•"/>
        <a:defRPr sz="1600">
          <a:solidFill>
            <a:schemeClr val="bg1"/>
          </a:solidFill>
          <a:latin typeface="+mn-lt"/>
          <a:ea typeface="+mn-ea"/>
        </a:defRPr>
      </a:lvl6pPr>
      <a:lvl7pPr marL="2971800" indent="-228600" algn="l" rtl="0" eaLnBrk="0" fontAlgn="base" hangingPunct="0">
        <a:spcBef>
          <a:spcPct val="20000"/>
        </a:spcBef>
        <a:spcAft>
          <a:spcPct val="0"/>
        </a:spcAft>
        <a:buSzPct val="100000"/>
        <a:buChar char="•"/>
        <a:defRPr sz="1600">
          <a:solidFill>
            <a:schemeClr val="bg1"/>
          </a:solidFill>
          <a:latin typeface="+mn-lt"/>
          <a:ea typeface="+mn-ea"/>
        </a:defRPr>
      </a:lvl7pPr>
      <a:lvl8pPr marL="3429000" indent="-228600" algn="l" rtl="0" eaLnBrk="0" fontAlgn="base" hangingPunct="0">
        <a:spcBef>
          <a:spcPct val="20000"/>
        </a:spcBef>
        <a:spcAft>
          <a:spcPct val="0"/>
        </a:spcAft>
        <a:buSzPct val="100000"/>
        <a:buChar char="•"/>
        <a:defRPr sz="1600">
          <a:solidFill>
            <a:schemeClr val="bg1"/>
          </a:solidFill>
          <a:latin typeface="+mn-lt"/>
          <a:ea typeface="+mn-ea"/>
        </a:defRPr>
      </a:lvl8pPr>
      <a:lvl9pPr marL="3886200" indent="-228600" algn="l" rtl="0" eaLnBrk="0" fontAlgn="base" hangingPunct="0">
        <a:spcBef>
          <a:spcPct val="20000"/>
        </a:spcBef>
        <a:spcAft>
          <a:spcPct val="0"/>
        </a:spcAft>
        <a:buSzPct val="100000"/>
        <a:buChar char="•"/>
        <a:defRPr sz="1600">
          <a:solidFill>
            <a:schemeClr val="bg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emf"/></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Sheet1.xlsx"/><Relationship Id="rId4" Type="http://schemas.openxmlformats.org/officeDocument/2006/relationships/image" Target="../media/image5.emf"/><Relationship Id="rId1" Type="http://schemas.openxmlformats.org/officeDocument/2006/relationships/vmlDrawing" Target="../drawings/vmlDrawing1.vml"/><Relationship Id="rId2"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diagramData" Target="../diagrams/data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Title 1"/>
          <p:cNvSpPr>
            <a:spLocks noGrp="1"/>
          </p:cNvSpPr>
          <p:nvPr>
            <p:ph type="ctrTitle"/>
          </p:nvPr>
        </p:nvSpPr>
        <p:spPr>
          <a:xfrm>
            <a:off x="838200" y="1524000"/>
            <a:ext cx="8050213" cy="1470025"/>
          </a:xfrm>
          <a:noFill/>
        </p:spPr>
        <p:txBody>
          <a:bodyPr/>
          <a:lstStyle/>
          <a:p>
            <a:r>
              <a:rPr lang="en-US" dirty="0" smtClean="0">
                <a:solidFill>
                  <a:srgbClr val="800000"/>
                </a:solidFill>
                <a:latin typeface="Arial" charset="0"/>
                <a:ea typeface="ＭＳ Ｐゴシック" charset="0"/>
              </a:rPr>
              <a:t>Supply Chain Finance</a:t>
            </a:r>
            <a:endParaRPr lang="en-US" sz="3200" dirty="0">
              <a:solidFill>
                <a:srgbClr val="800000"/>
              </a:solidFill>
              <a:latin typeface="Calibri" charset="0"/>
              <a:ea typeface="ＭＳ Ｐゴシック" charset="0"/>
            </a:endParaRPr>
          </a:p>
        </p:txBody>
      </p:sp>
      <p:sp>
        <p:nvSpPr>
          <p:cNvPr id="3" name="Subtitle 2"/>
          <p:cNvSpPr>
            <a:spLocks noGrp="1"/>
          </p:cNvSpPr>
          <p:nvPr>
            <p:ph type="subTitle" idx="1"/>
          </p:nvPr>
        </p:nvSpPr>
        <p:spPr>
          <a:xfrm>
            <a:off x="1219200" y="3276600"/>
            <a:ext cx="7239000" cy="3124200"/>
          </a:xfrm>
        </p:spPr>
        <p:txBody>
          <a:bodyPr rtlCol="0">
            <a:normAutofit/>
          </a:bodyPr>
          <a:lstStyle/>
          <a:p>
            <a:pPr>
              <a:defRPr/>
            </a:pPr>
            <a:r>
              <a:rPr lang="en-US" sz="2800" dirty="0">
                <a:solidFill>
                  <a:srgbClr val="800000"/>
                </a:solidFill>
                <a:latin typeface="Arial" charset="0"/>
                <a:cs typeface="+mn-cs"/>
              </a:rPr>
              <a:t>Dr. Dale S. Rogers</a:t>
            </a:r>
          </a:p>
          <a:p>
            <a:pPr>
              <a:defRPr/>
            </a:pPr>
            <a:r>
              <a:rPr lang="en-US" sz="1600" dirty="0">
                <a:solidFill>
                  <a:srgbClr val="800000"/>
                </a:solidFill>
                <a:latin typeface="Arial" charset="0"/>
                <a:cs typeface="+mn-cs"/>
              </a:rPr>
              <a:t>Professor, Logistics &amp; Supply Chain </a:t>
            </a:r>
            <a:r>
              <a:rPr lang="en-US" sz="1600" dirty="0" smtClean="0">
                <a:solidFill>
                  <a:srgbClr val="800000"/>
                </a:solidFill>
                <a:latin typeface="Arial" charset="0"/>
                <a:cs typeface="+mn-cs"/>
              </a:rPr>
              <a:t>Management</a:t>
            </a:r>
            <a:endParaRPr lang="en-US" sz="1600" dirty="0">
              <a:solidFill>
                <a:srgbClr val="800000"/>
              </a:solidFill>
              <a:latin typeface="Arial" charset="0"/>
              <a:cs typeface="+mn-cs"/>
            </a:endParaRPr>
          </a:p>
          <a:p>
            <a:pPr>
              <a:defRPr/>
            </a:pPr>
            <a:r>
              <a:rPr lang="en-US" sz="2800" dirty="0" smtClean="0">
                <a:solidFill>
                  <a:srgbClr val="800000"/>
                </a:solidFill>
                <a:latin typeface="Arial" charset="0"/>
                <a:cs typeface="+mn-cs"/>
              </a:rPr>
              <a:t>Manhattan APICS</a:t>
            </a:r>
          </a:p>
          <a:p>
            <a:pPr>
              <a:defRPr/>
            </a:pPr>
            <a:r>
              <a:rPr lang="en-US" sz="2800" dirty="0" smtClean="0">
                <a:solidFill>
                  <a:srgbClr val="800000"/>
                </a:solidFill>
                <a:latin typeface="Arial" charset="0"/>
                <a:cs typeface="+mn-cs"/>
              </a:rPr>
              <a:t>New York, NY</a:t>
            </a:r>
          </a:p>
          <a:p>
            <a:pPr>
              <a:defRPr/>
            </a:pPr>
            <a:r>
              <a:rPr lang="en-US" sz="2000" dirty="0" smtClean="0">
                <a:solidFill>
                  <a:srgbClr val="800000"/>
                </a:solidFill>
                <a:latin typeface="Arial" charset="0"/>
                <a:cs typeface="+mn-cs"/>
              </a:rPr>
              <a:t>Arizona State University</a:t>
            </a:r>
          </a:p>
          <a:p>
            <a:pPr>
              <a:defRPr/>
            </a:pPr>
            <a:r>
              <a:rPr lang="en-US" sz="2800" dirty="0" smtClean="0">
                <a:solidFill>
                  <a:srgbClr val="800000"/>
                </a:solidFill>
                <a:cs typeface="+mn-cs"/>
              </a:rPr>
              <a:t>25 March 2015</a:t>
            </a:r>
            <a:endParaRPr lang="en-US" sz="2800" dirty="0">
              <a:solidFill>
                <a:srgbClr val="800000"/>
              </a:solidFill>
              <a:cs typeface="+mn-cs"/>
            </a:endParaRPr>
          </a:p>
        </p:txBody>
      </p:sp>
      <p:pic>
        <p:nvPicPr>
          <p:cNvPr id="4" name="Imagem 8"/>
          <p:cNvPicPr>
            <a:picLocks noChangeAspect="1"/>
          </p:cNvPicPr>
          <p:nvPr/>
        </p:nvPicPr>
        <p:blipFill>
          <a:blip r:embed="rId2"/>
          <a:stretch>
            <a:fillRect/>
          </a:stretch>
        </p:blipFill>
        <p:spPr>
          <a:xfrm>
            <a:off x="381000" y="685800"/>
            <a:ext cx="3025010" cy="1143000"/>
          </a:xfrm>
          <a:prstGeom prst="rect">
            <a:avLst/>
          </a:prstGeom>
        </p:spPr>
      </p:pic>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E-Payables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83115072"/>
              </p:ext>
            </p:extLst>
          </p:nvPr>
        </p:nvGraphicFramePr>
        <p:xfrm>
          <a:off x="1219200" y="1905000"/>
          <a:ext cx="63246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0278851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E-Payables – P-Cards</a:t>
            </a:r>
            <a:endParaRPr lang="en-US" dirty="0"/>
          </a:p>
        </p:txBody>
      </p:sp>
      <p:sp>
        <p:nvSpPr>
          <p:cNvPr id="6" name="TextBox 5"/>
          <p:cNvSpPr txBox="1"/>
          <p:nvPr/>
        </p:nvSpPr>
        <p:spPr>
          <a:xfrm>
            <a:off x="76200" y="2971800"/>
            <a:ext cx="1295400" cy="1077218"/>
          </a:xfrm>
          <a:prstGeom prst="rect">
            <a:avLst/>
          </a:prstGeom>
          <a:noFill/>
          <a:ln>
            <a:solidFill>
              <a:srgbClr val="800000"/>
            </a:solidFill>
          </a:ln>
        </p:spPr>
        <p:txBody>
          <a:bodyPr wrap="square" rtlCol="0">
            <a:spAutoFit/>
          </a:bodyPr>
          <a:lstStyle/>
          <a:p>
            <a:pPr algn="ctr"/>
            <a:r>
              <a:rPr lang="en-US" b="0" dirty="0" smtClean="0">
                <a:latin typeface="Calibri"/>
                <a:cs typeface="Calibri"/>
              </a:rPr>
              <a:t>Retail</a:t>
            </a:r>
          </a:p>
          <a:p>
            <a:pPr algn="ctr"/>
            <a:r>
              <a:rPr lang="en-US" b="0" dirty="0" smtClean="0">
                <a:latin typeface="Calibri"/>
                <a:cs typeface="Calibri"/>
              </a:rPr>
              <a:t>Commercial</a:t>
            </a:r>
          </a:p>
          <a:p>
            <a:pPr algn="ctr"/>
            <a:r>
              <a:rPr lang="en-US" b="0" dirty="0" smtClean="0">
                <a:latin typeface="Calibri"/>
                <a:cs typeface="Calibri"/>
              </a:rPr>
              <a:t>Tie Cards</a:t>
            </a:r>
          </a:p>
          <a:p>
            <a:pPr algn="ctr"/>
            <a:r>
              <a:rPr lang="en-US" b="0" dirty="0" smtClean="0">
                <a:latin typeface="Calibri"/>
                <a:cs typeface="Calibri"/>
              </a:rPr>
              <a:t>Co-Branding</a:t>
            </a:r>
            <a:endParaRPr lang="en-US" b="0" dirty="0">
              <a:latin typeface="Calibri"/>
              <a:cs typeface="Calibri"/>
            </a:endParaRPr>
          </a:p>
        </p:txBody>
      </p:sp>
      <p:cxnSp>
        <p:nvCxnSpPr>
          <p:cNvPr id="11" name="Straight Arrow Connector 10"/>
          <p:cNvCxnSpPr/>
          <p:nvPr/>
        </p:nvCxnSpPr>
        <p:spPr bwMode="auto">
          <a:xfrm>
            <a:off x="3657600" y="2362200"/>
            <a:ext cx="2057400" cy="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4" name="Rounded Rectangle 13"/>
          <p:cNvSpPr/>
          <p:nvPr/>
        </p:nvSpPr>
        <p:spPr bwMode="auto">
          <a:xfrm>
            <a:off x="914400" y="1905000"/>
            <a:ext cx="2743200" cy="9906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a:latin typeface="Calibri"/>
                <a:cs typeface="Calibri"/>
              </a:rPr>
              <a:t>Buying Firm</a:t>
            </a:r>
          </a:p>
          <a:p>
            <a:pPr algn="ctr"/>
            <a:r>
              <a:rPr lang="en-US" dirty="0">
                <a:latin typeface="Calibri"/>
                <a:cs typeface="Calibri"/>
              </a:rPr>
              <a:t>Chief Purchasing Officer</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sp>
        <p:nvSpPr>
          <p:cNvPr id="15" name="Rounded Rectangle 14"/>
          <p:cNvSpPr/>
          <p:nvPr/>
        </p:nvSpPr>
        <p:spPr bwMode="auto">
          <a:xfrm>
            <a:off x="5715000" y="1905000"/>
            <a:ext cx="2743200" cy="9906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smtClean="0">
                <a:latin typeface="Calibri"/>
                <a:cs typeface="Calibri"/>
              </a:rPr>
              <a:t>Supplier Firm</a:t>
            </a:r>
            <a:endParaRPr lang="en-US" dirty="0">
              <a:latin typeface="Calibri"/>
              <a:cs typeface="Calibri"/>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sp>
        <p:nvSpPr>
          <p:cNvPr id="16" name="Rounded Rectangle 15"/>
          <p:cNvSpPr/>
          <p:nvPr/>
        </p:nvSpPr>
        <p:spPr bwMode="auto">
          <a:xfrm>
            <a:off x="914400" y="5181600"/>
            <a:ext cx="2743200" cy="9906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smtClean="0">
                <a:latin typeface="Calibri"/>
                <a:cs typeface="Calibri"/>
              </a:rPr>
              <a:t>Bank</a:t>
            </a:r>
          </a:p>
          <a:p>
            <a:pPr algn="ctr"/>
            <a:r>
              <a:rPr lang="en-US" dirty="0" smtClean="0">
                <a:latin typeface="Calibri"/>
                <a:cs typeface="Calibri"/>
              </a:rPr>
              <a:t>Card Issuer</a:t>
            </a:r>
            <a:endParaRPr lang="en-US" dirty="0">
              <a:latin typeface="Calibri"/>
              <a:cs typeface="Calibri"/>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sp>
        <p:nvSpPr>
          <p:cNvPr id="17" name="Rounded Rectangle 16"/>
          <p:cNvSpPr/>
          <p:nvPr/>
        </p:nvSpPr>
        <p:spPr bwMode="auto">
          <a:xfrm>
            <a:off x="5715000" y="5181600"/>
            <a:ext cx="2743200" cy="9906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smtClean="0">
                <a:latin typeface="Calibri"/>
                <a:cs typeface="Calibri"/>
              </a:rPr>
              <a:t>Bank</a:t>
            </a: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cxnSp>
        <p:nvCxnSpPr>
          <p:cNvPr id="19" name="Straight Arrow Connector 18"/>
          <p:cNvCxnSpPr>
            <a:stCxn id="14" idx="2"/>
            <a:endCxn id="16" idx="0"/>
          </p:cNvCxnSpPr>
          <p:nvPr/>
        </p:nvCxnSpPr>
        <p:spPr bwMode="auto">
          <a:xfrm>
            <a:off x="2286000" y="2895600"/>
            <a:ext cx="0" cy="22860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Straight Arrow Connector 20"/>
          <p:cNvCxnSpPr>
            <a:stCxn id="17" idx="0"/>
            <a:endCxn id="15" idx="2"/>
          </p:cNvCxnSpPr>
          <p:nvPr/>
        </p:nvCxnSpPr>
        <p:spPr bwMode="auto">
          <a:xfrm flipV="1">
            <a:off x="7086600" y="2895600"/>
            <a:ext cx="0" cy="22860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4" name="Hexagon 23"/>
          <p:cNvSpPr/>
          <p:nvPr/>
        </p:nvSpPr>
        <p:spPr bwMode="auto">
          <a:xfrm>
            <a:off x="4038600" y="5181600"/>
            <a:ext cx="1371600" cy="1066800"/>
          </a:xfrm>
          <a:prstGeom prst="hexagon">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Calibri"/>
                <a:ea typeface="ＭＳ Ｐゴシック" charset="0"/>
                <a:cs typeface="Calibri"/>
              </a:rPr>
              <a:t>Processor</a:t>
            </a:r>
          </a:p>
          <a:p>
            <a:pPr marL="0" marR="0" indent="0" algn="ctr" defTabSz="914400" rtl="0" eaLnBrk="0" fontAlgn="base" latinLnBrk="0" hangingPunct="0">
              <a:lnSpc>
                <a:spcPct val="100000"/>
              </a:lnSpc>
              <a:spcBef>
                <a:spcPct val="0"/>
              </a:spcBef>
              <a:spcAft>
                <a:spcPct val="0"/>
              </a:spcAft>
              <a:buClrTx/>
              <a:buSzTx/>
              <a:buFontTx/>
              <a:buNone/>
              <a:tabLst/>
            </a:pPr>
            <a:r>
              <a:rPr lang="en-US" sz="1050" dirty="0" smtClean="0">
                <a:solidFill>
                  <a:schemeClr val="tx1"/>
                </a:solidFill>
                <a:latin typeface="Calibri"/>
                <a:ea typeface="ＭＳ Ｐゴシック" charset="0"/>
                <a:cs typeface="Calibri"/>
              </a:rPr>
              <a:t>MasterCard</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050" b="1" i="0" u="none" strike="noStrike" cap="none" normalizeH="0" baseline="0" dirty="0" smtClean="0">
                <a:ln>
                  <a:noFill/>
                </a:ln>
                <a:solidFill>
                  <a:schemeClr val="tx1"/>
                </a:solidFill>
                <a:effectLst/>
                <a:latin typeface="Calibri"/>
                <a:ea typeface="ＭＳ Ｐゴシック" charset="0"/>
                <a:cs typeface="Calibri"/>
              </a:rPr>
              <a:t>Visa</a:t>
            </a:r>
            <a:endParaRPr kumimoji="0" lang="en-US" sz="1050" b="1" i="0" u="none" strike="noStrike" cap="none" normalizeH="0" baseline="0" dirty="0">
              <a:ln>
                <a:noFill/>
              </a:ln>
              <a:solidFill>
                <a:schemeClr val="tx1"/>
              </a:solidFill>
              <a:effectLst/>
              <a:latin typeface="Calibri"/>
              <a:ea typeface="ＭＳ Ｐゴシック" charset="0"/>
              <a:cs typeface="Calibri"/>
            </a:endParaRPr>
          </a:p>
        </p:txBody>
      </p:sp>
      <p:cxnSp>
        <p:nvCxnSpPr>
          <p:cNvPr id="29" name="Straight Arrow Connector 28"/>
          <p:cNvCxnSpPr>
            <a:stCxn id="16" idx="3"/>
            <a:endCxn id="24" idx="3"/>
          </p:cNvCxnSpPr>
          <p:nvPr/>
        </p:nvCxnSpPr>
        <p:spPr bwMode="auto">
          <a:xfrm>
            <a:off x="3657600" y="5676900"/>
            <a:ext cx="381000" cy="381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8" name="Straight Arrow Connector 37"/>
          <p:cNvCxnSpPr>
            <a:stCxn id="24" idx="0"/>
            <a:endCxn id="17" idx="1"/>
          </p:cNvCxnSpPr>
          <p:nvPr/>
        </p:nvCxnSpPr>
        <p:spPr bwMode="auto">
          <a:xfrm flipV="1">
            <a:off x="5410200" y="5676900"/>
            <a:ext cx="304800" cy="381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 name="Elbow Connector 41"/>
          <p:cNvCxnSpPr>
            <a:stCxn id="6" idx="0"/>
            <a:endCxn id="14" idx="1"/>
          </p:cNvCxnSpPr>
          <p:nvPr/>
        </p:nvCxnSpPr>
        <p:spPr bwMode="auto">
          <a:xfrm rot="5400000" flipH="1" flipV="1">
            <a:off x="533400" y="2590800"/>
            <a:ext cx="571500" cy="190500"/>
          </a:xfrm>
          <a:prstGeom prst="bentConnector2">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3" name="TextBox 42"/>
          <p:cNvSpPr txBox="1"/>
          <p:nvPr/>
        </p:nvSpPr>
        <p:spPr>
          <a:xfrm>
            <a:off x="4953000" y="3962400"/>
            <a:ext cx="1295400" cy="830997"/>
          </a:xfrm>
          <a:prstGeom prst="rect">
            <a:avLst/>
          </a:prstGeom>
          <a:noFill/>
          <a:ln>
            <a:solidFill>
              <a:srgbClr val="800000"/>
            </a:solidFill>
          </a:ln>
        </p:spPr>
        <p:txBody>
          <a:bodyPr wrap="square" rtlCol="0">
            <a:spAutoFit/>
          </a:bodyPr>
          <a:lstStyle/>
          <a:p>
            <a:pPr algn="ctr"/>
            <a:r>
              <a:rPr lang="en-US" b="0" dirty="0" smtClean="0">
                <a:latin typeface="Calibri"/>
                <a:cs typeface="Calibri"/>
              </a:rPr>
              <a:t>Fraud</a:t>
            </a:r>
          </a:p>
          <a:p>
            <a:pPr algn="ctr"/>
            <a:r>
              <a:rPr lang="en-US" b="0" dirty="0" smtClean="0">
                <a:latin typeface="Calibri"/>
                <a:cs typeface="Calibri"/>
              </a:rPr>
              <a:t>Security</a:t>
            </a:r>
          </a:p>
          <a:p>
            <a:pPr algn="ctr"/>
            <a:r>
              <a:rPr lang="en-US" b="0" dirty="0" smtClean="0">
                <a:latin typeface="Calibri"/>
                <a:cs typeface="Calibri"/>
              </a:rPr>
              <a:t>Rebates</a:t>
            </a:r>
            <a:endParaRPr lang="en-US" b="0" dirty="0">
              <a:latin typeface="Calibri"/>
              <a:cs typeface="Calibri"/>
            </a:endParaRPr>
          </a:p>
        </p:txBody>
      </p:sp>
      <p:cxnSp>
        <p:nvCxnSpPr>
          <p:cNvPr id="47" name="Elbow Connector 46"/>
          <p:cNvCxnSpPr>
            <a:stCxn id="43" idx="1"/>
          </p:cNvCxnSpPr>
          <p:nvPr/>
        </p:nvCxnSpPr>
        <p:spPr bwMode="auto">
          <a:xfrm rot="10800000" flipV="1">
            <a:off x="4724400" y="4377898"/>
            <a:ext cx="228600" cy="803701"/>
          </a:xfrm>
          <a:prstGeom prst="bentConnector2">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28945820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Payments</a:t>
            </a:r>
            <a:endParaRPr lang="en-US" dirty="0"/>
          </a:p>
        </p:txBody>
      </p:sp>
      <p:sp>
        <p:nvSpPr>
          <p:cNvPr id="3" name="Rounded Rectangle 2"/>
          <p:cNvSpPr/>
          <p:nvPr/>
        </p:nvSpPr>
        <p:spPr bwMode="auto">
          <a:xfrm>
            <a:off x="609600" y="2590800"/>
            <a:ext cx="1447800" cy="12192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smtClean="0">
                <a:latin typeface="Calibri"/>
                <a:cs typeface="Calibri"/>
              </a:rPr>
              <a:t>Purchase</a:t>
            </a:r>
          </a:p>
          <a:p>
            <a:pPr algn="ctr"/>
            <a:r>
              <a:rPr lang="en-US" dirty="0" smtClean="0">
                <a:latin typeface="Calibri"/>
                <a:cs typeface="Calibri"/>
              </a:rPr>
              <a:t>Requisition</a:t>
            </a:r>
            <a:endParaRPr lang="en-US" dirty="0">
              <a:latin typeface="Calibri"/>
              <a:cs typeface="Calibri"/>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sp>
        <p:nvSpPr>
          <p:cNvPr id="4" name="Rounded Rectangle 3"/>
          <p:cNvSpPr/>
          <p:nvPr/>
        </p:nvSpPr>
        <p:spPr bwMode="auto">
          <a:xfrm>
            <a:off x="2971800" y="2590800"/>
            <a:ext cx="1447800" cy="1219200"/>
          </a:xfrm>
          <a:prstGeom prst="roundRect">
            <a:avLst/>
          </a:prstGeom>
          <a:ln>
            <a:headEnd type="none" w="med" len="med"/>
            <a:tailEnd type="none" w="med" len="med"/>
          </a:ln>
          <a:extLst/>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ctr" anchorCtr="0" compatLnSpc="1">
            <a:prstTxWarp prst="textNoShape">
              <a:avLst/>
            </a:prstTxWarp>
          </a:bodyPr>
          <a:lstStyle/>
          <a:p>
            <a:pPr algn="ctr"/>
            <a:r>
              <a:rPr lang="en-US" dirty="0" smtClean="0">
                <a:latin typeface="Calibri"/>
                <a:cs typeface="Calibri"/>
              </a:rPr>
              <a:t>Purchase</a:t>
            </a:r>
          </a:p>
          <a:p>
            <a:pPr algn="ctr"/>
            <a:r>
              <a:rPr lang="en-US" dirty="0" smtClean="0">
                <a:latin typeface="Calibri"/>
                <a:cs typeface="Calibri"/>
              </a:rPr>
              <a:t>Order</a:t>
            </a:r>
            <a:endParaRPr lang="en-US" dirty="0">
              <a:latin typeface="Calibri"/>
              <a:cs typeface="Calibri"/>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a:ln>
                <a:noFill/>
              </a:ln>
              <a:solidFill>
                <a:schemeClr val="tx1"/>
              </a:solidFill>
              <a:effectLst/>
              <a:latin typeface="Century Schoolbook" charset="0"/>
              <a:ea typeface="ＭＳ Ｐゴシック" charset="0"/>
            </a:endParaRPr>
          </a:p>
        </p:txBody>
      </p:sp>
      <p:sp>
        <p:nvSpPr>
          <p:cNvPr id="5" name="Rounded Rectangle 4"/>
          <p:cNvSpPr/>
          <p:nvPr/>
        </p:nvSpPr>
        <p:spPr bwMode="auto">
          <a:xfrm>
            <a:off x="5410200" y="1905000"/>
            <a:ext cx="3048000" cy="2743200"/>
          </a:xfrm>
          <a:prstGeom prst="roundRect">
            <a:avLst/>
          </a:prstGeom>
          <a:ln>
            <a:solidFill>
              <a:schemeClr val="bg1"/>
            </a:solidFill>
            <a:headEnd type="none" w="med" len="med"/>
            <a:tailEnd type="none" w="med" len="med"/>
          </a:ln>
          <a:extLst/>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ctr" anchorCtr="0" compatLnSpc="1">
            <a:prstTxWarp prst="textNoShape">
              <a:avLst/>
            </a:prstTxWarp>
          </a:bodyPr>
          <a:lstStyle/>
          <a:p>
            <a:pPr marL="285750" indent="-285750">
              <a:buFont typeface="Arial"/>
              <a:buChar char="•"/>
            </a:pPr>
            <a:r>
              <a:rPr lang="en-US" sz="2400" dirty="0" smtClean="0">
                <a:latin typeface="Calibri"/>
                <a:cs typeface="Calibri"/>
              </a:rPr>
              <a:t>Check</a:t>
            </a:r>
          </a:p>
          <a:p>
            <a:pPr marL="285750" indent="-285750">
              <a:buFont typeface="Arial"/>
              <a:buChar char="•"/>
            </a:pPr>
            <a:r>
              <a:rPr lang="en-US" sz="2400" dirty="0" smtClean="0">
                <a:latin typeface="Calibri"/>
                <a:cs typeface="Calibri"/>
              </a:rPr>
              <a:t>ACH</a:t>
            </a:r>
          </a:p>
          <a:p>
            <a:pPr marL="285750" indent="-285750">
              <a:buFont typeface="Arial"/>
              <a:buChar char="•"/>
            </a:pPr>
            <a:r>
              <a:rPr lang="en-US" sz="2400" dirty="0" smtClean="0">
                <a:latin typeface="Calibri"/>
                <a:cs typeface="Calibri"/>
              </a:rPr>
              <a:t>VCA</a:t>
            </a:r>
          </a:p>
          <a:p>
            <a:pPr marL="285750" indent="-285750">
              <a:buFont typeface="Arial"/>
              <a:buChar char="•"/>
            </a:pPr>
            <a:r>
              <a:rPr lang="en-US" sz="2400" dirty="0" smtClean="0">
                <a:latin typeface="Calibri"/>
                <a:cs typeface="Calibri"/>
              </a:rPr>
              <a:t>Wire Transfer</a:t>
            </a:r>
          </a:p>
          <a:p>
            <a:pPr marL="285750" indent="-285750">
              <a:buFont typeface="Arial"/>
              <a:buChar char="•"/>
            </a:pPr>
            <a:r>
              <a:rPr lang="en-US" sz="2400" dirty="0" err="1" smtClean="0">
                <a:latin typeface="Calibri"/>
                <a:cs typeface="Calibri"/>
              </a:rPr>
              <a:t>FedWire</a:t>
            </a:r>
            <a:endParaRPr lang="en-US" sz="2400" dirty="0">
              <a:latin typeface="Calibri"/>
              <a:cs typeface="Calibri"/>
            </a:endParaRPr>
          </a:p>
          <a:p>
            <a:pPr marL="0" marR="0" indent="0"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a:solidFill>
                <a:schemeClr val="tx1"/>
              </a:solidFill>
              <a:effectLst/>
              <a:latin typeface="Century Schoolbook" charset="0"/>
              <a:ea typeface="ＭＳ Ｐゴシック" charset="0"/>
            </a:endParaRPr>
          </a:p>
        </p:txBody>
      </p:sp>
      <p:cxnSp>
        <p:nvCxnSpPr>
          <p:cNvPr id="7" name="Straight Arrow Connector 6"/>
          <p:cNvCxnSpPr>
            <a:stCxn id="4" idx="3"/>
          </p:cNvCxnSpPr>
          <p:nvPr/>
        </p:nvCxnSpPr>
        <p:spPr bwMode="auto">
          <a:xfrm flipV="1">
            <a:off x="4419600" y="2362200"/>
            <a:ext cx="1219200" cy="8382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9" name="Straight Arrow Connector 8"/>
          <p:cNvCxnSpPr>
            <a:stCxn id="4" idx="3"/>
          </p:cNvCxnSpPr>
          <p:nvPr/>
        </p:nvCxnSpPr>
        <p:spPr bwMode="auto">
          <a:xfrm flipV="1">
            <a:off x="4419600" y="2743200"/>
            <a:ext cx="1219200" cy="4572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 name="Straight Arrow Connector 12"/>
          <p:cNvCxnSpPr>
            <a:stCxn id="4" idx="3"/>
          </p:cNvCxnSpPr>
          <p:nvPr/>
        </p:nvCxnSpPr>
        <p:spPr bwMode="auto">
          <a:xfrm flipV="1">
            <a:off x="4419600" y="3124200"/>
            <a:ext cx="1219200" cy="762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7" name="Straight Arrow Connector 16"/>
          <p:cNvCxnSpPr>
            <a:stCxn id="4" idx="3"/>
          </p:cNvCxnSpPr>
          <p:nvPr/>
        </p:nvCxnSpPr>
        <p:spPr bwMode="auto">
          <a:xfrm>
            <a:off x="4419600" y="3200400"/>
            <a:ext cx="1219200" cy="2286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0" name="Straight Arrow Connector 19"/>
          <p:cNvCxnSpPr>
            <a:stCxn id="4" idx="3"/>
          </p:cNvCxnSpPr>
          <p:nvPr/>
        </p:nvCxnSpPr>
        <p:spPr bwMode="auto">
          <a:xfrm>
            <a:off x="4419600" y="3200400"/>
            <a:ext cx="1219200" cy="60960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 name="Straight Arrow Connector 21"/>
          <p:cNvCxnSpPr>
            <a:stCxn id="3" idx="3"/>
            <a:endCxn id="4" idx="1"/>
          </p:cNvCxnSpPr>
          <p:nvPr/>
        </p:nvCxnSpPr>
        <p:spPr bwMode="auto">
          <a:xfrm>
            <a:off x="2057400" y="3200400"/>
            <a:ext cx="914400" cy="0"/>
          </a:xfrm>
          <a:prstGeom prst="straightConnector1">
            <a:avLst/>
          </a:prstGeom>
          <a:solidFill>
            <a:schemeClr val="accent1"/>
          </a:solidFill>
          <a:ln w="127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Tree>
    <p:extLst>
      <p:ext uri="{BB962C8B-B14F-4D97-AF65-F5344CB8AC3E}">
        <p14:creationId xmlns:p14="http://schemas.microsoft.com/office/powerpoint/2010/main" val="23594803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Cash Conversion Cycle Spring/Summer 2013</a:t>
            </a:r>
            <a:endParaRPr lang="en-US" dirty="0"/>
          </a:p>
        </p:txBody>
      </p:sp>
      <p:graphicFrame>
        <p:nvGraphicFramePr>
          <p:cNvPr id="3" name="Object 2"/>
          <p:cNvGraphicFramePr>
            <a:graphicFrameLocks noChangeAspect="1"/>
          </p:cNvGraphicFramePr>
          <p:nvPr>
            <p:extLst>
              <p:ext uri="{D42A27DB-BD31-4B8C-83A1-F6EECF244321}">
                <p14:modId xmlns:p14="http://schemas.microsoft.com/office/powerpoint/2010/main" val="3090707203"/>
              </p:ext>
            </p:extLst>
          </p:nvPr>
        </p:nvGraphicFramePr>
        <p:xfrm>
          <a:off x="2339752" y="1671897"/>
          <a:ext cx="4893438" cy="4915187"/>
        </p:xfrm>
        <a:graphic>
          <a:graphicData uri="http://schemas.openxmlformats.org/presentationml/2006/ole">
            <mc:AlternateContent xmlns:mc="http://schemas.openxmlformats.org/markup-compatibility/2006">
              <mc:Choice xmlns:v="urn:schemas-microsoft-com:vml" Requires="v">
                <p:oleObj spid="_x0000_s1094" name="Worksheet" r:id="rId3" imgW="2857500" imgH="2870200" progId="Excel.Sheet.12">
                  <p:embed/>
                </p:oleObj>
              </mc:Choice>
              <mc:Fallback>
                <p:oleObj name="Worksheet" r:id="rId3" imgW="2857500" imgH="2870200" progId="Excel.Sheet.12">
                  <p:embed/>
                  <p:pic>
                    <p:nvPicPr>
                      <p:cNvPr id="0" name=""/>
                      <p:cNvPicPr/>
                      <p:nvPr/>
                    </p:nvPicPr>
                    <p:blipFill>
                      <a:blip r:embed="rId4"/>
                      <a:stretch>
                        <a:fillRect/>
                      </a:stretch>
                    </p:blipFill>
                    <p:spPr>
                      <a:xfrm>
                        <a:off x="2339752" y="1671897"/>
                        <a:ext cx="4893438" cy="4915187"/>
                      </a:xfrm>
                      <a:prstGeom prst="rect">
                        <a:avLst/>
                      </a:prstGeom>
                    </p:spPr>
                  </p:pic>
                </p:oleObj>
              </mc:Fallback>
            </mc:AlternateContent>
          </a:graphicData>
        </a:graphic>
      </p:graphicFrame>
    </p:spTree>
    <p:extLst>
      <p:ext uri="{BB962C8B-B14F-4D97-AF65-F5344CB8AC3E}">
        <p14:creationId xmlns:p14="http://schemas.microsoft.com/office/powerpoint/2010/main" val="1309390623"/>
      </p:ext>
    </p:extLst>
  </p:cSld>
  <p:clrMapOvr>
    <a:masterClrMapping/>
  </p:clrMapOvr>
  <mc:AlternateContent xmlns:mc="http://schemas.openxmlformats.org/markup-compatibility/2006" xmlns:p14="http://schemas.microsoft.com/office/powerpoint/2010/main">
    <mc:Choice Requires="p14">
      <p:transition p14:dur="0"/>
    </mc:Choice>
    <mc:Fallback xmlns="">
      <p:transition xmlns:p14="http://schemas.microsoft.com/office/powerpoint/2010/mai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4301175"/>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Manufacturer</a:t>
            </a:r>
            <a:endParaRPr lang="en-US" dirty="0"/>
          </a:p>
        </p:txBody>
      </p:sp>
      <p:sp>
        <p:nvSpPr>
          <p:cNvPr id="5" name="Rectangle 4"/>
          <p:cNvSpPr/>
          <p:nvPr/>
        </p:nvSpPr>
        <p:spPr>
          <a:xfrm>
            <a:off x="3635896" y="4299992"/>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3PL</a:t>
            </a:r>
            <a:endParaRPr lang="en-US" dirty="0"/>
          </a:p>
        </p:txBody>
      </p:sp>
      <p:sp>
        <p:nvSpPr>
          <p:cNvPr id="6" name="Rectangle 5"/>
          <p:cNvSpPr/>
          <p:nvPr/>
        </p:nvSpPr>
        <p:spPr>
          <a:xfrm>
            <a:off x="6400800" y="4323588"/>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Customer</a:t>
            </a:r>
            <a:endParaRPr lang="en-US" dirty="0"/>
          </a:p>
        </p:txBody>
      </p:sp>
      <p:sp>
        <p:nvSpPr>
          <p:cNvPr id="7" name="Rectangle 6"/>
          <p:cNvSpPr/>
          <p:nvPr/>
        </p:nvSpPr>
        <p:spPr>
          <a:xfrm>
            <a:off x="5007496" y="2914945"/>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Transportation Provider (Carrier)</a:t>
            </a:r>
            <a:endParaRPr lang="en-US" dirty="0"/>
          </a:p>
        </p:txBody>
      </p:sp>
      <p:sp>
        <p:nvSpPr>
          <p:cNvPr id="8" name="Rectangle 7"/>
          <p:cNvSpPr/>
          <p:nvPr/>
        </p:nvSpPr>
        <p:spPr>
          <a:xfrm>
            <a:off x="3635896" y="1556792"/>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Bank</a:t>
            </a:r>
            <a:endParaRPr lang="en-US" dirty="0"/>
          </a:p>
        </p:txBody>
      </p:sp>
      <p:cxnSp>
        <p:nvCxnSpPr>
          <p:cNvPr id="10" name="Straight Arrow Connector 9"/>
          <p:cNvCxnSpPr>
            <a:stCxn id="6" idx="2"/>
            <a:endCxn id="4" idx="2"/>
          </p:cNvCxnSpPr>
          <p:nvPr/>
        </p:nvCxnSpPr>
        <p:spPr>
          <a:xfrm rot="5400000" flipH="1">
            <a:off x="4560793" y="2483582"/>
            <a:ext cx="22413" cy="5486400"/>
          </a:xfrm>
          <a:prstGeom prst="bentConnector3">
            <a:avLst>
              <a:gd name="adj1" fmla="val -2499875"/>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11" name="Straight Arrow Connector 10"/>
          <p:cNvCxnSpPr>
            <a:stCxn id="5" idx="0"/>
            <a:endCxn id="7" idx="1"/>
          </p:cNvCxnSpPr>
          <p:nvPr/>
        </p:nvCxnSpPr>
        <p:spPr>
          <a:xfrm rot="5400000" flipH="1" flipV="1">
            <a:off x="4314973" y="3607469"/>
            <a:ext cx="927847" cy="4572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14" name="Straight Arrow Connector 13"/>
          <p:cNvCxnSpPr>
            <a:endCxn id="5" idx="1"/>
          </p:cNvCxnSpPr>
          <p:nvPr/>
        </p:nvCxnSpPr>
        <p:spPr>
          <a:xfrm>
            <a:off x="2721496" y="4757192"/>
            <a:ext cx="914400" cy="0"/>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17" name="Straight Arrow Connector 10"/>
          <p:cNvCxnSpPr>
            <a:stCxn id="7" idx="3"/>
          </p:cNvCxnSpPr>
          <p:nvPr/>
        </p:nvCxnSpPr>
        <p:spPr>
          <a:xfrm>
            <a:off x="6836296" y="3372145"/>
            <a:ext cx="457200" cy="914400"/>
          </a:xfrm>
          <a:prstGeom prst="bentConnector2">
            <a:avLst/>
          </a:prstGeom>
          <a:ln>
            <a:tailEnd type="arrow"/>
          </a:ln>
        </p:spPr>
        <p:style>
          <a:lnRef idx="2">
            <a:schemeClr val="dk1"/>
          </a:lnRef>
          <a:fillRef idx="0">
            <a:schemeClr val="dk1"/>
          </a:fillRef>
          <a:effectRef idx="1">
            <a:schemeClr val="dk1"/>
          </a:effectRef>
          <a:fontRef idx="minor">
            <a:schemeClr val="tx1"/>
          </a:fontRef>
        </p:style>
      </p:cxnSp>
      <p:cxnSp>
        <p:nvCxnSpPr>
          <p:cNvPr id="25" name="Straight Arrow Connector 9"/>
          <p:cNvCxnSpPr/>
          <p:nvPr/>
        </p:nvCxnSpPr>
        <p:spPr>
          <a:xfrm rot="16200000" flipH="1">
            <a:off x="3178693" y="3385592"/>
            <a:ext cx="1828803" cy="1"/>
          </a:xfrm>
          <a:prstGeom prst="bentConnector3">
            <a:avLst>
              <a:gd name="adj1" fmla="val 50000"/>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28" name="Straight Arrow Connector 9"/>
          <p:cNvCxnSpPr>
            <a:stCxn id="5" idx="3"/>
            <a:endCxn id="7" idx="2"/>
          </p:cNvCxnSpPr>
          <p:nvPr/>
        </p:nvCxnSpPr>
        <p:spPr>
          <a:xfrm flipV="1">
            <a:off x="5464696" y="3829345"/>
            <a:ext cx="457200" cy="927847"/>
          </a:xfrm>
          <a:prstGeom prst="bentConnector2">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sp>
        <p:nvSpPr>
          <p:cNvPr id="37" name="Title 36"/>
          <p:cNvSpPr>
            <a:spLocks noGrp="1"/>
          </p:cNvSpPr>
          <p:nvPr>
            <p:ph type="title"/>
          </p:nvPr>
        </p:nvSpPr>
        <p:spPr/>
        <p:txBody>
          <a:bodyPr/>
          <a:lstStyle/>
          <a:p>
            <a:r>
              <a:rPr lang="en-US" smtClean="0"/>
              <a:t>Supply Chain Financing</a:t>
            </a:r>
            <a:endParaRPr lang="en-US" dirty="0"/>
          </a:p>
        </p:txBody>
      </p:sp>
      <p:sp>
        <p:nvSpPr>
          <p:cNvPr id="2" name="TextBox 1"/>
          <p:cNvSpPr txBox="1"/>
          <p:nvPr/>
        </p:nvSpPr>
        <p:spPr>
          <a:xfrm>
            <a:off x="3707904" y="5805264"/>
            <a:ext cx="1838477" cy="641047"/>
          </a:xfrm>
          <a:prstGeom prst="rect">
            <a:avLst/>
          </a:prstGeom>
          <a:noFill/>
          <a:ln>
            <a:solidFill>
              <a:srgbClr val="008000"/>
            </a:solidFill>
          </a:ln>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Pays Immediately</a:t>
            </a:r>
            <a:endParaRPr lang="en-US" b="1" dirty="0">
              <a:solidFill>
                <a:srgbClr val="008000"/>
              </a:solidFill>
              <a:effectLst>
                <a:outerShdw blurRad="38100" dist="38100" dir="2700000" algn="tl">
                  <a:srgbClr val="000000">
                    <a:alpha val="43137"/>
                  </a:srgbClr>
                </a:outerShdw>
              </a:effectLst>
            </a:endParaRPr>
          </a:p>
        </p:txBody>
      </p:sp>
      <p:sp>
        <p:nvSpPr>
          <p:cNvPr id="15" name="TextBox 14"/>
          <p:cNvSpPr txBox="1"/>
          <p:nvPr/>
        </p:nvSpPr>
        <p:spPr>
          <a:xfrm>
            <a:off x="1807096" y="2648813"/>
            <a:ext cx="2294965" cy="1477328"/>
          </a:xfrm>
          <a:prstGeom prst="rect">
            <a:avLst/>
          </a:prstGeom>
          <a:noFill/>
          <a:ln>
            <a:solidFill>
              <a:srgbClr val="008000"/>
            </a:solidFill>
          </a:ln>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3PL sells accounts receivable to bank and receives payment in less than 30 days</a:t>
            </a:r>
            <a:endParaRPr lang="en-US" b="1" dirty="0">
              <a:solidFill>
                <a:srgbClr val="008000"/>
              </a:solidFill>
              <a:effectLst>
                <a:outerShdw blurRad="38100" dist="38100" dir="2700000" algn="tl">
                  <a:srgbClr val="000000">
                    <a:alpha val="43137"/>
                  </a:srgbClr>
                </a:outerShdw>
              </a:effectLst>
            </a:endParaRPr>
          </a:p>
        </p:txBody>
      </p:sp>
      <p:sp>
        <p:nvSpPr>
          <p:cNvPr id="16" name="TextBox 15"/>
          <p:cNvSpPr txBox="1"/>
          <p:nvPr/>
        </p:nvSpPr>
        <p:spPr>
          <a:xfrm>
            <a:off x="5159896" y="3937009"/>
            <a:ext cx="1358153" cy="646331"/>
          </a:xfrm>
          <a:prstGeom prst="rect">
            <a:avLst/>
          </a:prstGeom>
          <a:noFill/>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Pays in 30 days</a:t>
            </a:r>
            <a:endParaRPr lang="en-US" b="1" dirty="0">
              <a:solidFill>
                <a:srgbClr val="008000"/>
              </a:solidFill>
              <a:effectLst>
                <a:outerShdw blurRad="38100" dist="38100" dir="2700000" algn="tl">
                  <a:srgbClr val="000000">
                    <a:alpha val="43137"/>
                  </a:srgbClr>
                </a:outerShdw>
              </a:effectLst>
            </a:endParaRPr>
          </a:p>
        </p:txBody>
      </p:sp>
      <p:cxnSp>
        <p:nvCxnSpPr>
          <p:cNvPr id="21" name="Straight Arrow Connector 9"/>
          <p:cNvCxnSpPr>
            <a:stCxn id="4" idx="0"/>
            <a:endCxn id="8" idx="1"/>
          </p:cNvCxnSpPr>
          <p:nvPr/>
        </p:nvCxnSpPr>
        <p:spPr>
          <a:xfrm rot="5400000" flipH="1" flipV="1">
            <a:off x="1588757" y="2254036"/>
            <a:ext cx="2287183" cy="1807096"/>
          </a:xfrm>
          <a:prstGeom prst="bentConnector2">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sp>
        <p:nvSpPr>
          <p:cNvPr id="24" name="TextBox 23"/>
          <p:cNvSpPr txBox="1"/>
          <p:nvPr/>
        </p:nvSpPr>
        <p:spPr>
          <a:xfrm>
            <a:off x="5775544" y="1561932"/>
            <a:ext cx="1931610" cy="931333"/>
          </a:xfrm>
          <a:prstGeom prst="rect">
            <a:avLst/>
          </a:prstGeom>
          <a:solidFill>
            <a:srgbClr val="FFFFFF"/>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Uses Manufacturer’s credit rating</a:t>
            </a:r>
            <a:endParaRPr lang="en-US" b="1" dirty="0">
              <a:solidFill>
                <a:srgbClr val="008000"/>
              </a:solidFill>
              <a:effectLst>
                <a:outerShdw blurRad="38100" dist="38100" dir="2700000" algn="tl">
                  <a:srgbClr val="000000">
                    <a:alpha val="43137"/>
                  </a:srgbClr>
                </a:outerShdw>
              </a:effectLst>
            </a:endParaRPr>
          </a:p>
        </p:txBody>
      </p:sp>
      <p:sp>
        <p:nvSpPr>
          <p:cNvPr id="35" name="TextBox 34"/>
          <p:cNvSpPr txBox="1"/>
          <p:nvPr/>
        </p:nvSpPr>
        <p:spPr>
          <a:xfrm>
            <a:off x="1807096" y="1651010"/>
            <a:ext cx="1828800" cy="646331"/>
          </a:xfrm>
          <a:prstGeom prst="rect">
            <a:avLst/>
          </a:prstGeom>
          <a:noFill/>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Pays in 90 days</a:t>
            </a:r>
            <a:endParaRPr lang="en-US" b="1" dirty="0">
              <a:solidFill>
                <a:srgbClr val="008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602213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6"/>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5"/>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2" grpId="0" animBg="1"/>
      <p:bldP spid="15" grpId="0" animBg="1"/>
      <p:bldP spid="16" grpId="0"/>
      <p:bldP spid="24" grpId="0" animBg="1"/>
      <p:bldP spid="3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Timeline</a:t>
            </a:r>
            <a:endParaRPr lang="en-US" dirty="0"/>
          </a:p>
        </p:txBody>
      </p:sp>
      <p:sp>
        <p:nvSpPr>
          <p:cNvPr id="3" name="Right Arrow 2"/>
          <p:cNvSpPr/>
          <p:nvPr/>
        </p:nvSpPr>
        <p:spPr>
          <a:xfrm>
            <a:off x="457200" y="4052075"/>
            <a:ext cx="8229600" cy="4572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5" name="Straight Connector 4"/>
          <p:cNvCxnSpPr/>
          <p:nvPr/>
        </p:nvCxnSpPr>
        <p:spPr>
          <a:xfrm>
            <a:off x="457200" y="3823475"/>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6" name="Straight Connector 5"/>
          <p:cNvCxnSpPr/>
          <p:nvPr/>
        </p:nvCxnSpPr>
        <p:spPr>
          <a:xfrm>
            <a:off x="2743200" y="3823475"/>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7" name="Straight Connector 6"/>
          <p:cNvCxnSpPr/>
          <p:nvPr/>
        </p:nvCxnSpPr>
        <p:spPr>
          <a:xfrm>
            <a:off x="5029200" y="3823475"/>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8" name="Straight Connector 7"/>
          <p:cNvCxnSpPr/>
          <p:nvPr/>
        </p:nvCxnSpPr>
        <p:spPr>
          <a:xfrm>
            <a:off x="7772400" y="3823475"/>
            <a:ext cx="0" cy="914400"/>
          </a:xfrm>
          <a:prstGeom prst="line">
            <a:avLst/>
          </a:prstGeom>
          <a:ln/>
        </p:spPr>
        <p:style>
          <a:lnRef idx="2">
            <a:schemeClr val="dk1"/>
          </a:lnRef>
          <a:fillRef idx="1">
            <a:schemeClr val="lt1"/>
          </a:fillRef>
          <a:effectRef idx="0">
            <a:schemeClr val="dk1"/>
          </a:effectRef>
          <a:fontRef idx="minor">
            <a:schemeClr val="dk1"/>
          </a:fontRef>
        </p:style>
      </p:cxnSp>
      <p:sp>
        <p:nvSpPr>
          <p:cNvPr id="10" name="TextBox 9"/>
          <p:cNvSpPr txBox="1"/>
          <p:nvPr/>
        </p:nvSpPr>
        <p:spPr>
          <a:xfrm>
            <a:off x="0" y="4737875"/>
            <a:ext cx="914400" cy="369332"/>
          </a:xfrm>
          <a:prstGeom prst="rect">
            <a:avLst/>
          </a:prstGeom>
          <a:noFill/>
        </p:spPr>
        <p:txBody>
          <a:bodyPr wrap="square" rtlCol="0">
            <a:spAutoFit/>
          </a:bodyPr>
          <a:lstStyle/>
          <a:p>
            <a:pPr algn="ctr"/>
            <a:r>
              <a:rPr lang="en-US" dirty="0" smtClean="0"/>
              <a:t>0 days</a:t>
            </a:r>
            <a:endParaRPr lang="en-US" dirty="0"/>
          </a:p>
        </p:txBody>
      </p:sp>
      <p:sp>
        <p:nvSpPr>
          <p:cNvPr id="11" name="TextBox 10"/>
          <p:cNvSpPr txBox="1"/>
          <p:nvPr/>
        </p:nvSpPr>
        <p:spPr>
          <a:xfrm>
            <a:off x="2286000" y="4737874"/>
            <a:ext cx="979714" cy="369332"/>
          </a:xfrm>
          <a:prstGeom prst="rect">
            <a:avLst/>
          </a:prstGeom>
          <a:noFill/>
        </p:spPr>
        <p:txBody>
          <a:bodyPr wrap="square" rtlCol="0">
            <a:spAutoFit/>
          </a:bodyPr>
          <a:lstStyle/>
          <a:p>
            <a:pPr algn="ctr"/>
            <a:r>
              <a:rPr lang="en-US" dirty="0" smtClean="0"/>
              <a:t>30 days</a:t>
            </a:r>
            <a:endParaRPr lang="en-US" dirty="0"/>
          </a:p>
        </p:txBody>
      </p:sp>
      <p:sp>
        <p:nvSpPr>
          <p:cNvPr id="12" name="TextBox 11"/>
          <p:cNvSpPr txBox="1"/>
          <p:nvPr/>
        </p:nvSpPr>
        <p:spPr>
          <a:xfrm>
            <a:off x="4571999" y="4737875"/>
            <a:ext cx="1124857" cy="369332"/>
          </a:xfrm>
          <a:prstGeom prst="rect">
            <a:avLst/>
          </a:prstGeom>
          <a:noFill/>
        </p:spPr>
        <p:txBody>
          <a:bodyPr wrap="square" rtlCol="0">
            <a:spAutoFit/>
          </a:bodyPr>
          <a:lstStyle/>
          <a:p>
            <a:pPr algn="ctr"/>
            <a:r>
              <a:rPr lang="en-US" dirty="0" smtClean="0"/>
              <a:t>60 days</a:t>
            </a:r>
            <a:endParaRPr lang="en-US" dirty="0"/>
          </a:p>
        </p:txBody>
      </p:sp>
      <p:sp>
        <p:nvSpPr>
          <p:cNvPr id="13" name="TextBox 12"/>
          <p:cNvSpPr txBox="1"/>
          <p:nvPr/>
        </p:nvSpPr>
        <p:spPr>
          <a:xfrm>
            <a:off x="7315200" y="4737874"/>
            <a:ext cx="1042610" cy="369332"/>
          </a:xfrm>
          <a:prstGeom prst="rect">
            <a:avLst/>
          </a:prstGeom>
          <a:noFill/>
        </p:spPr>
        <p:txBody>
          <a:bodyPr wrap="square" rtlCol="0">
            <a:spAutoFit/>
          </a:bodyPr>
          <a:lstStyle/>
          <a:p>
            <a:pPr algn="ctr"/>
            <a:r>
              <a:rPr lang="en-US" dirty="0" smtClean="0"/>
              <a:t>90 days</a:t>
            </a:r>
            <a:endParaRPr lang="en-US" dirty="0"/>
          </a:p>
        </p:txBody>
      </p:sp>
      <p:sp>
        <p:nvSpPr>
          <p:cNvPr id="14" name="TextBox 13"/>
          <p:cNvSpPr txBox="1"/>
          <p:nvPr/>
        </p:nvSpPr>
        <p:spPr>
          <a:xfrm>
            <a:off x="1828800" y="2909075"/>
            <a:ext cx="1828800" cy="923330"/>
          </a:xfrm>
          <a:prstGeom prst="rect">
            <a:avLst/>
          </a:prstGeom>
          <a:noFill/>
        </p:spPr>
        <p:txBody>
          <a:bodyPr wrap="square" rtlCol="0">
            <a:spAutoFit/>
          </a:bodyPr>
          <a:lstStyle/>
          <a:p>
            <a:r>
              <a:rPr lang="en-US" dirty="0" smtClean="0"/>
              <a:t>3PL pays the Transportation Carrier</a:t>
            </a:r>
            <a:endParaRPr lang="en-US" dirty="0"/>
          </a:p>
        </p:txBody>
      </p:sp>
      <p:sp>
        <p:nvSpPr>
          <p:cNvPr id="15" name="TextBox 14"/>
          <p:cNvSpPr txBox="1"/>
          <p:nvPr/>
        </p:nvSpPr>
        <p:spPr>
          <a:xfrm>
            <a:off x="6858000" y="2909075"/>
            <a:ext cx="1828800" cy="646331"/>
          </a:xfrm>
          <a:prstGeom prst="rect">
            <a:avLst/>
          </a:prstGeom>
          <a:noFill/>
        </p:spPr>
        <p:txBody>
          <a:bodyPr wrap="square" rtlCol="0">
            <a:spAutoFit/>
          </a:bodyPr>
          <a:lstStyle/>
          <a:p>
            <a:r>
              <a:rPr lang="en-US" dirty="0" smtClean="0"/>
              <a:t>Manufacturer pays the Bank</a:t>
            </a:r>
            <a:endParaRPr lang="en-US" dirty="0"/>
          </a:p>
        </p:txBody>
      </p:sp>
      <p:sp>
        <p:nvSpPr>
          <p:cNvPr id="16" name="TextBox 15"/>
          <p:cNvSpPr txBox="1"/>
          <p:nvPr/>
        </p:nvSpPr>
        <p:spPr>
          <a:xfrm>
            <a:off x="1756229" y="2079342"/>
            <a:ext cx="1828800" cy="646331"/>
          </a:xfrm>
          <a:prstGeom prst="rect">
            <a:avLst/>
          </a:prstGeom>
          <a:noFill/>
        </p:spPr>
        <p:txBody>
          <a:bodyPr wrap="square" rtlCol="0">
            <a:spAutoFit/>
          </a:bodyPr>
          <a:lstStyle/>
          <a:p>
            <a:r>
              <a:rPr lang="en-US" dirty="0" smtClean="0"/>
              <a:t>Bank pays the 3PL</a:t>
            </a:r>
            <a:endParaRPr lang="en-US" dirty="0"/>
          </a:p>
        </p:txBody>
      </p:sp>
    </p:spTree>
    <p:extLst>
      <p:ext uri="{BB962C8B-B14F-4D97-AF65-F5344CB8AC3E}">
        <p14:creationId xmlns:p14="http://schemas.microsoft.com/office/powerpoint/2010/main" val="385734646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p:bldP spid="11" grpId="0"/>
      <p:bldP spid="12"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794250"/>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Supplier</a:t>
            </a:r>
            <a:endParaRPr lang="en-US" dirty="0"/>
          </a:p>
        </p:txBody>
      </p:sp>
      <p:sp>
        <p:nvSpPr>
          <p:cNvPr id="5" name="Rectangle 4"/>
          <p:cNvSpPr/>
          <p:nvPr/>
        </p:nvSpPr>
        <p:spPr>
          <a:xfrm>
            <a:off x="3124200" y="4794250"/>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Siemens</a:t>
            </a:r>
            <a:endParaRPr lang="en-US" dirty="0"/>
          </a:p>
        </p:txBody>
      </p:sp>
      <p:sp>
        <p:nvSpPr>
          <p:cNvPr id="8" name="Rectangle 7"/>
          <p:cNvSpPr/>
          <p:nvPr/>
        </p:nvSpPr>
        <p:spPr>
          <a:xfrm>
            <a:off x="3124200" y="2051050"/>
            <a:ext cx="1828800" cy="9144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err="1" smtClean="0"/>
              <a:t>Orbian</a:t>
            </a:r>
            <a:endParaRPr lang="en-US" dirty="0"/>
          </a:p>
        </p:txBody>
      </p:sp>
      <p:cxnSp>
        <p:nvCxnSpPr>
          <p:cNvPr id="10" name="Straight Arrow Connector 9"/>
          <p:cNvCxnSpPr>
            <a:stCxn id="5" idx="2"/>
            <a:endCxn id="4" idx="2"/>
          </p:cNvCxnSpPr>
          <p:nvPr/>
        </p:nvCxnSpPr>
        <p:spPr>
          <a:xfrm rot="5400000">
            <a:off x="2667000" y="4337050"/>
            <a:ext cx="12700" cy="2743200"/>
          </a:xfrm>
          <a:prstGeom prst="bentConnector3">
            <a:avLst>
              <a:gd name="adj1" fmla="val 6882354"/>
            </a:avLst>
          </a:prstGeom>
          <a:ln>
            <a:solidFill>
              <a:srgbClr val="008000"/>
            </a:solidFill>
            <a:prstDash val="lgDash"/>
            <a:tailEnd type="arrow"/>
          </a:ln>
        </p:spPr>
        <p:style>
          <a:lnRef idx="3">
            <a:schemeClr val="accent3"/>
          </a:lnRef>
          <a:fillRef idx="0">
            <a:schemeClr val="accent3"/>
          </a:fillRef>
          <a:effectRef idx="2">
            <a:schemeClr val="accent3"/>
          </a:effectRef>
          <a:fontRef idx="minor">
            <a:schemeClr val="tx1"/>
          </a:fontRef>
        </p:style>
      </p:cxnSp>
      <p:cxnSp>
        <p:nvCxnSpPr>
          <p:cNvPr id="14" name="Straight Arrow Connector 13"/>
          <p:cNvCxnSpPr>
            <a:stCxn id="4" idx="3"/>
            <a:endCxn id="5" idx="1"/>
          </p:cNvCxnSpPr>
          <p:nvPr/>
        </p:nvCxnSpPr>
        <p:spPr>
          <a:xfrm>
            <a:off x="2209800" y="5251450"/>
            <a:ext cx="914400" cy="0"/>
          </a:xfrm>
          <a:prstGeom prst="straightConnector1">
            <a:avLst/>
          </a:prstGeom>
          <a:ln>
            <a:solidFill>
              <a:schemeClr val="tx1"/>
            </a:solidFill>
            <a:tailEnd type="arrow"/>
          </a:ln>
        </p:spPr>
        <p:style>
          <a:lnRef idx="2">
            <a:schemeClr val="dk1"/>
          </a:lnRef>
          <a:fillRef idx="0">
            <a:schemeClr val="dk1"/>
          </a:fillRef>
          <a:effectRef idx="1">
            <a:schemeClr val="dk1"/>
          </a:effectRef>
          <a:fontRef idx="minor">
            <a:schemeClr val="tx1"/>
          </a:fontRef>
        </p:style>
      </p:cxnSp>
      <p:sp>
        <p:nvSpPr>
          <p:cNvPr id="37" name="Title 36"/>
          <p:cNvSpPr>
            <a:spLocks noGrp="1"/>
          </p:cNvSpPr>
          <p:nvPr>
            <p:ph type="title"/>
          </p:nvPr>
        </p:nvSpPr>
        <p:spPr/>
        <p:txBody>
          <a:bodyPr/>
          <a:lstStyle/>
          <a:p>
            <a:r>
              <a:rPr lang="en-US" smtClean="0"/>
              <a:t>Siemens Supply Chain Finance</a:t>
            </a:r>
            <a:endParaRPr lang="en-US" dirty="0"/>
          </a:p>
        </p:txBody>
      </p:sp>
      <p:sp>
        <p:nvSpPr>
          <p:cNvPr id="2" name="TextBox 1"/>
          <p:cNvSpPr txBox="1"/>
          <p:nvPr/>
        </p:nvSpPr>
        <p:spPr>
          <a:xfrm>
            <a:off x="1913965" y="5943600"/>
            <a:ext cx="1676400" cy="646331"/>
          </a:xfrm>
          <a:prstGeom prst="rect">
            <a:avLst/>
          </a:prstGeom>
          <a:noFill/>
          <a:ln>
            <a:noFill/>
          </a:ln>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Or wait 90 days</a:t>
            </a:r>
            <a:endParaRPr lang="en-US" b="1" dirty="0">
              <a:solidFill>
                <a:srgbClr val="008000"/>
              </a:solidFill>
              <a:effectLst>
                <a:outerShdw blurRad="38100" dist="38100" dir="2700000" algn="tl">
                  <a:srgbClr val="000000">
                    <a:alpha val="43137"/>
                  </a:srgbClr>
                </a:outerShdw>
              </a:effectLst>
            </a:endParaRPr>
          </a:p>
        </p:txBody>
      </p:sp>
      <p:sp>
        <p:nvSpPr>
          <p:cNvPr id="15" name="TextBox 14"/>
          <p:cNvSpPr txBox="1"/>
          <p:nvPr/>
        </p:nvSpPr>
        <p:spPr>
          <a:xfrm>
            <a:off x="1371599" y="2970074"/>
            <a:ext cx="2133601" cy="1569660"/>
          </a:xfrm>
          <a:prstGeom prst="rect">
            <a:avLst/>
          </a:prstGeom>
          <a:noFill/>
        </p:spPr>
        <p:txBody>
          <a:bodyPr wrap="square" rtlCol="0">
            <a:spAutoFit/>
          </a:bodyPr>
          <a:lstStyle/>
          <a:p>
            <a:pPr algn="ctr"/>
            <a:r>
              <a:rPr lang="en-US" sz="1600" b="1" dirty="0" smtClean="0">
                <a:solidFill>
                  <a:srgbClr val="008000"/>
                </a:solidFill>
                <a:effectLst>
                  <a:outerShdw blurRad="38100" dist="38100" dir="2700000" algn="tl">
                    <a:srgbClr val="000000">
                      <a:alpha val="43137"/>
                    </a:srgbClr>
                  </a:outerShdw>
                </a:effectLst>
              </a:rPr>
              <a:t>Supplier can choose to receive payment as early as 2 days after the invoice has been approved.</a:t>
            </a:r>
            <a:endParaRPr lang="en-US" sz="1600" b="1" dirty="0">
              <a:solidFill>
                <a:srgbClr val="008000"/>
              </a:solidFill>
              <a:effectLst>
                <a:outerShdw blurRad="38100" dist="38100" dir="2700000" algn="tl">
                  <a:srgbClr val="000000">
                    <a:alpha val="43137"/>
                  </a:srgbClr>
                </a:outerShdw>
              </a:effectLst>
            </a:endParaRPr>
          </a:p>
        </p:txBody>
      </p:sp>
      <p:cxnSp>
        <p:nvCxnSpPr>
          <p:cNvPr id="21" name="Straight Arrow Connector 9"/>
          <p:cNvCxnSpPr>
            <a:stCxn id="8" idx="1"/>
            <a:endCxn id="4" idx="0"/>
          </p:cNvCxnSpPr>
          <p:nvPr/>
        </p:nvCxnSpPr>
        <p:spPr>
          <a:xfrm rot="10800000" flipV="1">
            <a:off x="1295400" y="2508250"/>
            <a:ext cx="1828800" cy="2286000"/>
          </a:xfrm>
          <a:prstGeom prst="bentConnector2">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sp>
        <p:nvSpPr>
          <p:cNvPr id="24" name="TextBox 23"/>
          <p:cNvSpPr txBox="1"/>
          <p:nvPr/>
        </p:nvSpPr>
        <p:spPr>
          <a:xfrm>
            <a:off x="5352712" y="1515088"/>
            <a:ext cx="1676400" cy="923330"/>
          </a:xfrm>
          <a:prstGeom prst="rect">
            <a:avLst/>
          </a:prstGeom>
          <a:solidFill>
            <a:srgbClr val="FFFFFF"/>
          </a:solidFill>
        </p:spPr>
        <p:style>
          <a:lnRef idx="3">
            <a:schemeClr val="lt1"/>
          </a:lnRef>
          <a:fillRef idx="1">
            <a:schemeClr val="accent3"/>
          </a:fillRef>
          <a:effectRef idx="1">
            <a:schemeClr val="accent3"/>
          </a:effectRef>
          <a:fontRef idx="minor">
            <a:schemeClr val="lt1"/>
          </a:fontRef>
        </p:style>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Uses Siemens’ credit rating</a:t>
            </a:r>
            <a:endParaRPr lang="en-US" b="1" dirty="0">
              <a:solidFill>
                <a:srgbClr val="008000"/>
              </a:solidFill>
              <a:effectLst>
                <a:outerShdw blurRad="38100" dist="38100" dir="2700000" algn="tl">
                  <a:srgbClr val="000000">
                    <a:alpha val="43137"/>
                  </a:srgbClr>
                </a:outerShdw>
              </a:effectLst>
            </a:endParaRPr>
          </a:p>
        </p:txBody>
      </p:sp>
      <p:sp>
        <p:nvSpPr>
          <p:cNvPr id="29" name="Rounded Rectangle 28"/>
          <p:cNvSpPr/>
          <p:nvPr/>
        </p:nvSpPr>
        <p:spPr>
          <a:xfrm>
            <a:off x="5934635" y="3048000"/>
            <a:ext cx="2761129" cy="920750"/>
          </a:xfrm>
          <a:prstGeom prst="round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n-US" sz="1600" dirty="0" smtClean="0"/>
              <a:t>Bundle of Siemens receivables as DTC notes</a:t>
            </a:r>
            <a:endParaRPr lang="en-US" sz="1600" dirty="0"/>
          </a:p>
        </p:txBody>
      </p:sp>
      <p:sp>
        <p:nvSpPr>
          <p:cNvPr id="32" name="Rectangle 31"/>
          <p:cNvSpPr/>
          <p:nvPr/>
        </p:nvSpPr>
        <p:spPr>
          <a:xfrm>
            <a:off x="5791200" y="5029200"/>
            <a:ext cx="914400" cy="457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Bank 1</a:t>
            </a:r>
            <a:endParaRPr lang="en-US" dirty="0"/>
          </a:p>
        </p:txBody>
      </p:sp>
      <p:sp>
        <p:nvSpPr>
          <p:cNvPr id="33" name="Rectangle 32"/>
          <p:cNvSpPr/>
          <p:nvPr/>
        </p:nvSpPr>
        <p:spPr>
          <a:xfrm>
            <a:off x="6858000" y="5029200"/>
            <a:ext cx="914400" cy="457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Bank 2</a:t>
            </a:r>
            <a:endParaRPr lang="en-US" dirty="0"/>
          </a:p>
        </p:txBody>
      </p:sp>
      <p:sp>
        <p:nvSpPr>
          <p:cNvPr id="34" name="Rectangle 33"/>
          <p:cNvSpPr/>
          <p:nvPr/>
        </p:nvSpPr>
        <p:spPr>
          <a:xfrm>
            <a:off x="7924800" y="5029200"/>
            <a:ext cx="914400" cy="4572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dirty="0" smtClean="0"/>
              <a:t>Bank 3</a:t>
            </a:r>
            <a:endParaRPr lang="en-US" dirty="0"/>
          </a:p>
        </p:txBody>
      </p:sp>
      <p:cxnSp>
        <p:nvCxnSpPr>
          <p:cNvPr id="36" name="Straight Arrow Connector 9"/>
          <p:cNvCxnSpPr>
            <a:stCxn id="32" idx="0"/>
            <a:endCxn id="29" idx="2"/>
          </p:cNvCxnSpPr>
          <p:nvPr/>
        </p:nvCxnSpPr>
        <p:spPr>
          <a:xfrm rot="5400000" flipH="1" flipV="1">
            <a:off x="6251575" y="3965575"/>
            <a:ext cx="1060450" cy="1066800"/>
          </a:xfrm>
          <a:prstGeom prst="bentConnector3">
            <a:avLst>
              <a:gd name="adj1" fmla="val 50000"/>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38" name="Straight Arrow Connector 9"/>
          <p:cNvCxnSpPr>
            <a:stCxn id="33" idx="0"/>
            <a:endCxn id="29" idx="2"/>
          </p:cNvCxnSpPr>
          <p:nvPr/>
        </p:nvCxnSpPr>
        <p:spPr>
          <a:xfrm rot="5400000" flipH="1" flipV="1">
            <a:off x="6784975" y="4498975"/>
            <a:ext cx="1060450" cy="12700"/>
          </a:xfrm>
          <a:prstGeom prst="bentConnector3">
            <a:avLst>
              <a:gd name="adj1" fmla="val 50000"/>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41" name="Straight Arrow Connector 9"/>
          <p:cNvCxnSpPr>
            <a:stCxn id="34" idx="0"/>
            <a:endCxn id="29" idx="2"/>
          </p:cNvCxnSpPr>
          <p:nvPr/>
        </p:nvCxnSpPr>
        <p:spPr>
          <a:xfrm rot="16200000" flipV="1">
            <a:off x="7318375" y="3965575"/>
            <a:ext cx="1060450" cy="1066800"/>
          </a:xfrm>
          <a:prstGeom prst="bentConnector3">
            <a:avLst>
              <a:gd name="adj1" fmla="val 50000"/>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44" name="Straight Arrow Connector 9"/>
          <p:cNvCxnSpPr>
            <a:stCxn id="29" idx="0"/>
            <a:endCxn id="8" idx="3"/>
          </p:cNvCxnSpPr>
          <p:nvPr/>
        </p:nvCxnSpPr>
        <p:spPr>
          <a:xfrm rot="16200000" flipV="1">
            <a:off x="5864225" y="1597025"/>
            <a:ext cx="539750" cy="2362200"/>
          </a:xfrm>
          <a:prstGeom prst="bentConnector2">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cxnSp>
        <p:nvCxnSpPr>
          <p:cNvPr id="47" name="Straight Arrow Connector 9"/>
          <p:cNvCxnSpPr/>
          <p:nvPr/>
        </p:nvCxnSpPr>
        <p:spPr>
          <a:xfrm rot="5400000" flipH="1" flipV="1">
            <a:off x="2679140" y="3883025"/>
            <a:ext cx="1822450" cy="12700"/>
          </a:xfrm>
          <a:prstGeom prst="bentConnector3">
            <a:avLst>
              <a:gd name="adj1" fmla="val 50000"/>
            </a:avLst>
          </a:prstGeom>
          <a:ln>
            <a:solidFill>
              <a:srgbClr val="008000"/>
            </a:solidFill>
            <a:prstDash val="dash"/>
            <a:tailEnd type="arrow"/>
          </a:ln>
        </p:spPr>
        <p:style>
          <a:lnRef idx="3">
            <a:schemeClr val="accent3"/>
          </a:lnRef>
          <a:fillRef idx="0">
            <a:schemeClr val="accent3"/>
          </a:fillRef>
          <a:effectRef idx="2">
            <a:schemeClr val="accent3"/>
          </a:effectRef>
          <a:fontRef idx="minor">
            <a:schemeClr val="tx1"/>
          </a:fontRef>
        </p:style>
      </p:cxnSp>
      <p:sp>
        <p:nvSpPr>
          <p:cNvPr id="55" name="Rectangle 54"/>
          <p:cNvSpPr/>
          <p:nvPr/>
        </p:nvSpPr>
        <p:spPr>
          <a:xfrm>
            <a:off x="5715000" y="4876800"/>
            <a:ext cx="3200400" cy="762000"/>
          </a:xfrm>
          <a:prstGeom prst="rect">
            <a:avLst/>
          </a:prstGeom>
          <a:noFill/>
          <a:ln>
            <a:prstDash val="sysDash"/>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a:p>
        </p:txBody>
      </p:sp>
      <p:cxnSp>
        <p:nvCxnSpPr>
          <p:cNvPr id="60" name="Straight Arrow Connector 9"/>
          <p:cNvCxnSpPr>
            <a:stCxn id="5" idx="0"/>
            <a:endCxn id="8" idx="2"/>
          </p:cNvCxnSpPr>
          <p:nvPr/>
        </p:nvCxnSpPr>
        <p:spPr>
          <a:xfrm flipV="1">
            <a:off x="4038600" y="2965450"/>
            <a:ext cx="0" cy="1828800"/>
          </a:xfrm>
          <a:prstGeom prst="straightConnector1">
            <a:avLst/>
          </a:prstGeom>
          <a:ln>
            <a:solidFill>
              <a:srgbClr val="008000"/>
            </a:solidFill>
            <a:prstDash val="sysDot"/>
            <a:tailEnd type="arrow"/>
          </a:ln>
        </p:spPr>
        <p:style>
          <a:lnRef idx="3">
            <a:schemeClr val="accent3"/>
          </a:lnRef>
          <a:fillRef idx="0">
            <a:schemeClr val="accent3"/>
          </a:fillRef>
          <a:effectRef idx="2">
            <a:schemeClr val="accent3"/>
          </a:effectRef>
          <a:fontRef idx="minor">
            <a:schemeClr val="tx1"/>
          </a:fontRef>
        </p:style>
      </p:cxnSp>
      <p:sp>
        <p:nvSpPr>
          <p:cNvPr id="63" name="TextBox 62"/>
          <p:cNvSpPr txBox="1"/>
          <p:nvPr/>
        </p:nvSpPr>
        <p:spPr>
          <a:xfrm>
            <a:off x="4032250" y="3620869"/>
            <a:ext cx="1676400" cy="923330"/>
          </a:xfrm>
          <a:prstGeom prst="rect">
            <a:avLst/>
          </a:prstGeom>
          <a:noFill/>
          <a:ln>
            <a:noFill/>
          </a:ln>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Submits invoice to </a:t>
            </a:r>
            <a:r>
              <a:rPr lang="en-US" b="1" dirty="0" err="1" smtClean="0">
                <a:solidFill>
                  <a:srgbClr val="008000"/>
                </a:solidFill>
                <a:effectLst>
                  <a:outerShdw blurRad="38100" dist="38100" dir="2700000" algn="tl">
                    <a:srgbClr val="000000">
                      <a:alpha val="43137"/>
                    </a:srgbClr>
                  </a:outerShdw>
                </a:effectLst>
              </a:rPr>
              <a:t>Orbian</a:t>
            </a:r>
            <a:endParaRPr lang="en-US" b="1" dirty="0">
              <a:solidFill>
                <a:srgbClr val="008000"/>
              </a:solidFill>
              <a:effectLst>
                <a:outerShdw blurRad="38100" dist="38100" dir="2700000" algn="tl">
                  <a:srgbClr val="000000">
                    <a:alpha val="43137"/>
                  </a:srgbClr>
                </a:outerShdw>
              </a:effectLst>
            </a:endParaRPr>
          </a:p>
        </p:txBody>
      </p:sp>
      <p:cxnSp>
        <p:nvCxnSpPr>
          <p:cNvPr id="26" name="Straight Arrow Connector 9"/>
          <p:cNvCxnSpPr>
            <a:endCxn id="8" idx="0"/>
          </p:cNvCxnSpPr>
          <p:nvPr/>
        </p:nvCxnSpPr>
        <p:spPr>
          <a:xfrm flipV="1">
            <a:off x="838200" y="2051050"/>
            <a:ext cx="3200400" cy="2743200"/>
          </a:xfrm>
          <a:prstGeom prst="bentConnector4">
            <a:avLst>
              <a:gd name="adj1" fmla="val -140"/>
              <a:gd name="adj2" fmla="val 116503"/>
            </a:avLst>
          </a:prstGeom>
          <a:ln>
            <a:solidFill>
              <a:srgbClr val="008000"/>
            </a:solidFill>
            <a:prstDash val="sysDot"/>
            <a:tailEnd type="arrow"/>
          </a:ln>
        </p:spPr>
        <p:style>
          <a:lnRef idx="3">
            <a:schemeClr val="accent3"/>
          </a:lnRef>
          <a:fillRef idx="0">
            <a:schemeClr val="accent3"/>
          </a:fillRef>
          <a:effectRef idx="2">
            <a:schemeClr val="accent3"/>
          </a:effectRef>
          <a:fontRef idx="minor">
            <a:schemeClr val="tx1"/>
          </a:fontRef>
        </p:style>
      </p:cxnSp>
      <p:sp>
        <p:nvSpPr>
          <p:cNvPr id="35" name="TextBox 34"/>
          <p:cNvSpPr txBox="1"/>
          <p:nvPr/>
        </p:nvSpPr>
        <p:spPr>
          <a:xfrm>
            <a:off x="1295400" y="1600200"/>
            <a:ext cx="1676400" cy="923330"/>
          </a:xfrm>
          <a:prstGeom prst="rect">
            <a:avLst/>
          </a:prstGeom>
          <a:noFill/>
          <a:ln>
            <a:noFill/>
          </a:ln>
        </p:spPr>
        <p:txBody>
          <a:bodyPr wrap="square" rtlCol="0">
            <a:spAutoFit/>
          </a:bodyPr>
          <a:lstStyle/>
          <a:p>
            <a:pPr algn="ctr"/>
            <a:r>
              <a:rPr lang="en-US" b="1" dirty="0" smtClean="0">
                <a:solidFill>
                  <a:srgbClr val="008000"/>
                </a:solidFill>
                <a:effectLst>
                  <a:outerShdw blurRad="38100" dist="38100" dir="2700000" algn="tl">
                    <a:srgbClr val="000000">
                      <a:alpha val="43137"/>
                    </a:srgbClr>
                  </a:outerShdw>
                </a:effectLst>
              </a:rPr>
              <a:t>Agrees to SCF Arrangement</a:t>
            </a:r>
            <a:endParaRPr lang="en-US" b="1" dirty="0">
              <a:solidFill>
                <a:srgbClr val="008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3081205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32"/>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3"/>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36"/>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3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4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nodeType="clickEffect">
                                  <p:stCondLst>
                                    <p:cond delay="0"/>
                                  </p:stCondLst>
                                  <p:childTnLst>
                                    <p:set>
                                      <p:cBhvr>
                                        <p:cTn id="8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2" grpId="0"/>
      <p:bldP spid="15" grpId="0"/>
      <p:bldP spid="24" grpId="0" animBg="1"/>
      <p:bldP spid="29" grpId="0" animBg="1"/>
      <p:bldP spid="32" grpId="0" animBg="1"/>
      <p:bldP spid="33" grpId="0" animBg="1"/>
      <p:bldP spid="34" grpId="0" animBg="1"/>
      <p:bldP spid="63" grpId="0"/>
      <p:bldP spid="3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Timeline</a:t>
            </a:r>
            <a:endParaRPr lang="en-US" dirty="0"/>
          </a:p>
        </p:txBody>
      </p:sp>
      <p:sp>
        <p:nvSpPr>
          <p:cNvPr id="3" name="Right Arrow 2"/>
          <p:cNvSpPr/>
          <p:nvPr/>
        </p:nvSpPr>
        <p:spPr>
          <a:xfrm>
            <a:off x="457200" y="4249305"/>
            <a:ext cx="8229600" cy="457200"/>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cxnSp>
        <p:nvCxnSpPr>
          <p:cNvPr id="5" name="Straight Connector 4"/>
          <p:cNvCxnSpPr/>
          <p:nvPr/>
        </p:nvCxnSpPr>
        <p:spPr>
          <a:xfrm>
            <a:off x="457200" y="4020705"/>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6" name="Straight Connector 5"/>
          <p:cNvCxnSpPr/>
          <p:nvPr/>
        </p:nvCxnSpPr>
        <p:spPr>
          <a:xfrm>
            <a:off x="3429000" y="4020705"/>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7" name="Straight Connector 6"/>
          <p:cNvCxnSpPr/>
          <p:nvPr/>
        </p:nvCxnSpPr>
        <p:spPr>
          <a:xfrm>
            <a:off x="2514600" y="4031123"/>
            <a:ext cx="0" cy="914400"/>
          </a:xfrm>
          <a:prstGeom prst="line">
            <a:avLst/>
          </a:prstGeom>
          <a:ln/>
        </p:spPr>
        <p:style>
          <a:lnRef idx="2">
            <a:schemeClr val="dk1"/>
          </a:lnRef>
          <a:fillRef idx="1">
            <a:schemeClr val="lt1"/>
          </a:fillRef>
          <a:effectRef idx="0">
            <a:schemeClr val="dk1"/>
          </a:effectRef>
          <a:fontRef idx="minor">
            <a:schemeClr val="dk1"/>
          </a:fontRef>
        </p:style>
      </p:cxnSp>
      <p:cxnSp>
        <p:nvCxnSpPr>
          <p:cNvPr id="8" name="Straight Connector 7"/>
          <p:cNvCxnSpPr/>
          <p:nvPr/>
        </p:nvCxnSpPr>
        <p:spPr>
          <a:xfrm>
            <a:off x="7592181" y="4129562"/>
            <a:ext cx="0" cy="914400"/>
          </a:xfrm>
          <a:prstGeom prst="line">
            <a:avLst/>
          </a:prstGeom>
          <a:ln/>
        </p:spPr>
        <p:style>
          <a:lnRef idx="2">
            <a:schemeClr val="dk1"/>
          </a:lnRef>
          <a:fillRef idx="1">
            <a:schemeClr val="lt1"/>
          </a:fillRef>
          <a:effectRef idx="0">
            <a:schemeClr val="dk1"/>
          </a:effectRef>
          <a:fontRef idx="minor">
            <a:schemeClr val="dk1"/>
          </a:fontRef>
        </p:style>
      </p:cxnSp>
      <p:sp>
        <p:nvSpPr>
          <p:cNvPr id="10" name="TextBox 9"/>
          <p:cNvSpPr txBox="1"/>
          <p:nvPr/>
        </p:nvSpPr>
        <p:spPr>
          <a:xfrm>
            <a:off x="0" y="4935105"/>
            <a:ext cx="914400" cy="369332"/>
          </a:xfrm>
          <a:prstGeom prst="rect">
            <a:avLst/>
          </a:prstGeom>
          <a:noFill/>
        </p:spPr>
        <p:txBody>
          <a:bodyPr wrap="square" rtlCol="0">
            <a:spAutoFit/>
          </a:bodyPr>
          <a:lstStyle/>
          <a:p>
            <a:pPr algn="ctr"/>
            <a:r>
              <a:rPr lang="en-US" dirty="0" smtClean="0"/>
              <a:t>day 0</a:t>
            </a:r>
            <a:endParaRPr lang="en-US" dirty="0"/>
          </a:p>
        </p:txBody>
      </p:sp>
      <p:sp>
        <p:nvSpPr>
          <p:cNvPr id="11" name="TextBox 10"/>
          <p:cNvSpPr txBox="1"/>
          <p:nvPr/>
        </p:nvSpPr>
        <p:spPr>
          <a:xfrm>
            <a:off x="2971800" y="4935105"/>
            <a:ext cx="914400" cy="369332"/>
          </a:xfrm>
          <a:prstGeom prst="rect">
            <a:avLst/>
          </a:prstGeom>
          <a:noFill/>
        </p:spPr>
        <p:txBody>
          <a:bodyPr wrap="square" rtlCol="0">
            <a:spAutoFit/>
          </a:bodyPr>
          <a:lstStyle/>
          <a:p>
            <a:pPr algn="ctr"/>
            <a:r>
              <a:rPr lang="en-US" dirty="0"/>
              <a:t>day </a:t>
            </a:r>
            <a:r>
              <a:rPr lang="en-US" dirty="0" smtClean="0"/>
              <a:t>10</a:t>
            </a:r>
            <a:endParaRPr lang="en-US" dirty="0"/>
          </a:p>
        </p:txBody>
      </p:sp>
      <p:sp>
        <p:nvSpPr>
          <p:cNvPr id="12" name="TextBox 11"/>
          <p:cNvSpPr txBox="1"/>
          <p:nvPr/>
        </p:nvSpPr>
        <p:spPr>
          <a:xfrm>
            <a:off x="2057400" y="4945523"/>
            <a:ext cx="914400" cy="369332"/>
          </a:xfrm>
          <a:prstGeom prst="rect">
            <a:avLst/>
          </a:prstGeom>
          <a:noFill/>
        </p:spPr>
        <p:txBody>
          <a:bodyPr wrap="square" rtlCol="0">
            <a:spAutoFit/>
          </a:bodyPr>
          <a:lstStyle/>
          <a:p>
            <a:pPr algn="ctr"/>
            <a:r>
              <a:rPr lang="en-US" dirty="0" smtClean="0"/>
              <a:t>day x</a:t>
            </a:r>
            <a:endParaRPr lang="en-US" dirty="0"/>
          </a:p>
        </p:txBody>
      </p:sp>
      <p:sp>
        <p:nvSpPr>
          <p:cNvPr id="13" name="TextBox 12"/>
          <p:cNvSpPr txBox="1"/>
          <p:nvPr/>
        </p:nvSpPr>
        <p:spPr>
          <a:xfrm>
            <a:off x="7292219" y="5213295"/>
            <a:ext cx="914400" cy="369332"/>
          </a:xfrm>
          <a:prstGeom prst="rect">
            <a:avLst/>
          </a:prstGeom>
          <a:noFill/>
        </p:spPr>
        <p:txBody>
          <a:bodyPr wrap="square" rtlCol="0">
            <a:spAutoFit/>
          </a:bodyPr>
          <a:lstStyle/>
          <a:p>
            <a:pPr algn="ctr"/>
            <a:r>
              <a:rPr lang="en-US" dirty="0"/>
              <a:t>d</a:t>
            </a:r>
            <a:r>
              <a:rPr lang="en-US" dirty="0" smtClean="0"/>
              <a:t>ay 90</a:t>
            </a:r>
            <a:endParaRPr lang="en-US" dirty="0"/>
          </a:p>
        </p:txBody>
      </p:sp>
      <p:sp>
        <p:nvSpPr>
          <p:cNvPr id="15" name="TextBox 14"/>
          <p:cNvSpPr txBox="1"/>
          <p:nvPr/>
        </p:nvSpPr>
        <p:spPr>
          <a:xfrm>
            <a:off x="0" y="3182505"/>
            <a:ext cx="990600" cy="830997"/>
          </a:xfrm>
          <a:prstGeom prst="rect">
            <a:avLst/>
          </a:prstGeom>
          <a:noFill/>
        </p:spPr>
        <p:txBody>
          <a:bodyPr wrap="square" rtlCol="0">
            <a:spAutoFit/>
          </a:bodyPr>
          <a:lstStyle/>
          <a:p>
            <a:pPr algn="ctr"/>
            <a:r>
              <a:rPr lang="en-US" sz="1600" dirty="0" smtClean="0"/>
              <a:t>Invoice sent to Siemens</a:t>
            </a:r>
            <a:endParaRPr lang="en-US" sz="1600" dirty="0"/>
          </a:p>
        </p:txBody>
      </p:sp>
      <p:sp>
        <p:nvSpPr>
          <p:cNvPr id="17" name="TextBox 16"/>
          <p:cNvSpPr txBox="1"/>
          <p:nvPr/>
        </p:nvSpPr>
        <p:spPr>
          <a:xfrm>
            <a:off x="1136952" y="3182505"/>
            <a:ext cx="1072848" cy="584776"/>
          </a:xfrm>
          <a:prstGeom prst="rect">
            <a:avLst/>
          </a:prstGeom>
          <a:noFill/>
        </p:spPr>
        <p:txBody>
          <a:bodyPr wrap="square" rtlCol="0">
            <a:spAutoFit/>
          </a:bodyPr>
          <a:lstStyle/>
          <a:p>
            <a:pPr algn="ctr"/>
            <a:r>
              <a:rPr lang="en-US" sz="1600" dirty="0" smtClean="0"/>
              <a:t>Invoice approved</a:t>
            </a:r>
            <a:endParaRPr lang="en-US" sz="1600" dirty="0"/>
          </a:p>
        </p:txBody>
      </p:sp>
      <p:sp>
        <p:nvSpPr>
          <p:cNvPr id="18" name="TextBox 17"/>
          <p:cNvSpPr txBox="1"/>
          <p:nvPr/>
        </p:nvSpPr>
        <p:spPr>
          <a:xfrm>
            <a:off x="2971800" y="2786249"/>
            <a:ext cx="990600" cy="1077218"/>
          </a:xfrm>
          <a:prstGeom prst="rect">
            <a:avLst/>
          </a:prstGeom>
          <a:noFill/>
        </p:spPr>
        <p:txBody>
          <a:bodyPr wrap="square" rtlCol="0">
            <a:spAutoFit/>
          </a:bodyPr>
          <a:lstStyle/>
          <a:p>
            <a:pPr algn="ctr"/>
            <a:r>
              <a:rPr lang="en-US" sz="1600" dirty="0" err="1" smtClean="0"/>
              <a:t>Orbian</a:t>
            </a:r>
            <a:r>
              <a:rPr lang="en-US" sz="1600" dirty="0" smtClean="0"/>
              <a:t> sends money to supplier</a:t>
            </a:r>
            <a:endParaRPr lang="en-US" sz="1600" dirty="0"/>
          </a:p>
        </p:txBody>
      </p:sp>
      <p:cxnSp>
        <p:nvCxnSpPr>
          <p:cNvPr id="19" name="Straight Connector 18"/>
          <p:cNvCxnSpPr/>
          <p:nvPr/>
        </p:nvCxnSpPr>
        <p:spPr>
          <a:xfrm>
            <a:off x="1676400" y="4020705"/>
            <a:ext cx="0" cy="914400"/>
          </a:xfrm>
          <a:prstGeom prst="line">
            <a:avLst/>
          </a:prstGeom>
          <a:ln/>
        </p:spPr>
        <p:style>
          <a:lnRef idx="2">
            <a:schemeClr val="dk1"/>
          </a:lnRef>
          <a:fillRef idx="1">
            <a:schemeClr val="lt1"/>
          </a:fillRef>
          <a:effectRef idx="0">
            <a:schemeClr val="dk1"/>
          </a:effectRef>
          <a:fontRef idx="minor">
            <a:schemeClr val="dk1"/>
          </a:fontRef>
        </p:style>
      </p:cxnSp>
      <p:sp>
        <p:nvSpPr>
          <p:cNvPr id="20" name="TextBox 19"/>
          <p:cNvSpPr txBox="1"/>
          <p:nvPr/>
        </p:nvSpPr>
        <p:spPr>
          <a:xfrm>
            <a:off x="1219200" y="4935105"/>
            <a:ext cx="914400" cy="369332"/>
          </a:xfrm>
          <a:prstGeom prst="rect">
            <a:avLst/>
          </a:prstGeom>
          <a:noFill/>
        </p:spPr>
        <p:txBody>
          <a:bodyPr wrap="square" rtlCol="0">
            <a:spAutoFit/>
          </a:bodyPr>
          <a:lstStyle/>
          <a:p>
            <a:pPr algn="ctr"/>
            <a:r>
              <a:rPr lang="en-US" dirty="0" smtClean="0"/>
              <a:t>day 8</a:t>
            </a:r>
            <a:endParaRPr lang="en-US" dirty="0"/>
          </a:p>
        </p:txBody>
      </p:sp>
      <p:sp>
        <p:nvSpPr>
          <p:cNvPr id="21" name="TextBox 20"/>
          <p:cNvSpPr txBox="1"/>
          <p:nvPr/>
        </p:nvSpPr>
        <p:spPr>
          <a:xfrm>
            <a:off x="7159171" y="3050668"/>
            <a:ext cx="990600" cy="1077218"/>
          </a:xfrm>
          <a:prstGeom prst="rect">
            <a:avLst/>
          </a:prstGeom>
          <a:noFill/>
        </p:spPr>
        <p:txBody>
          <a:bodyPr wrap="square" rtlCol="0">
            <a:spAutoFit/>
          </a:bodyPr>
          <a:lstStyle/>
          <a:p>
            <a:pPr algn="ctr"/>
            <a:r>
              <a:rPr lang="en-US" sz="1600" dirty="0" smtClean="0"/>
              <a:t>Siemens sends money to </a:t>
            </a:r>
            <a:r>
              <a:rPr lang="en-US" sz="1600" dirty="0" err="1" smtClean="0"/>
              <a:t>Orbian</a:t>
            </a:r>
            <a:endParaRPr lang="en-US" sz="1600" dirty="0"/>
          </a:p>
        </p:txBody>
      </p:sp>
      <p:sp>
        <p:nvSpPr>
          <p:cNvPr id="22" name="TextBox 21"/>
          <p:cNvSpPr txBox="1"/>
          <p:nvPr/>
        </p:nvSpPr>
        <p:spPr>
          <a:xfrm>
            <a:off x="2057400" y="2953905"/>
            <a:ext cx="990600" cy="1077218"/>
          </a:xfrm>
          <a:prstGeom prst="rect">
            <a:avLst/>
          </a:prstGeom>
          <a:noFill/>
        </p:spPr>
        <p:txBody>
          <a:bodyPr wrap="square" rtlCol="0">
            <a:spAutoFit/>
          </a:bodyPr>
          <a:lstStyle/>
          <a:p>
            <a:pPr algn="ctr"/>
            <a:r>
              <a:rPr lang="en-US" sz="1600" dirty="0" err="1" smtClean="0"/>
              <a:t>Orbian</a:t>
            </a:r>
            <a:r>
              <a:rPr lang="en-US" sz="1600" dirty="0" smtClean="0"/>
              <a:t> sells notes to bank(s)</a:t>
            </a:r>
            <a:endParaRPr lang="en-US" sz="1600" dirty="0"/>
          </a:p>
        </p:txBody>
      </p:sp>
      <p:sp>
        <p:nvSpPr>
          <p:cNvPr id="25" name="TextBox 24"/>
          <p:cNvSpPr txBox="1"/>
          <p:nvPr/>
        </p:nvSpPr>
        <p:spPr>
          <a:xfrm>
            <a:off x="7041848" y="1709345"/>
            <a:ext cx="989390" cy="1323439"/>
          </a:xfrm>
          <a:prstGeom prst="rect">
            <a:avLst/>
          </a:prstGeom>
          <a:noFill/>
        </p:spPr>
        <p:txBody>
          <a:bodyPr wrap="square" rtlCol="0">
            <a:spAutoFit/>
          </a:bodyPr>
          <a:lstStyle/>
          <a:p>
            <a:pPr algn="ctr"/>
            <a:r>
              <a:rPr lang="en-US" sz="1600" dirty="0" err="1" smtClean="0"/>
              <a:t>Orbian</a:t>
            </a:r>
            <a:r>
              <a:rPr lang="en-US" sz="1600" dirty="0" smtClean="0"/>
              <a:t> sends money to bank(s)</a:t>
            </a:r>
            <a:endParaRPr lang="en-US" sz="1600" dirty="0"/>
          </a:p>
        </p:txBody>
      </p:sp>
      <p:sp>
        <p:nvSpPr>
          <p:cNvPr id="26" name="TextBox 25"/>
          <p:cNvSpPr txBox="1"/>
          <p:nvPr/>
        </p:nvSpPr>
        <p:spPr>
          <a:xfrm>
            <a:off x="0" y="2378402"/>
            <a:ext cx="979714" cy="830997"/>
          </a:xfrm>
          <a:prstGeom prst="rect">
            <a:avLst/>
          </a:prstGeom>
          <a:noFill/>
        </p:spPr>
        <p:txBody>
          <a:bodyPr wrap="square" rtlCol="0">
            <a:spAutoFit/>
          </a:bodyPr>
          <a:lstStyle/>
          <a:p>
            <a:pPr algn="ctr"/>
            <a:r>
              <a:rPr lang="en-US" sz="1600" dirty="0" smtClean="0"/>
              <a:t>Delivery of product</a:t>
            </a:r>
            <a:endParaRPr lang="en-US" sz="1600" dirty="0"/>
          </a:p>
        </p:txBody>
      </p:sp>
      <p:sp>
        <p:nvSpPr>
          <p:cNvPr id="27" name="TextBox 26"/>
          <p:cNvSpPr txBox="1"/>
          <p:nvPr/>
        </p:nvSpPr>
        <p:spPr>
          <a:xfrm>
            <a:off x="762000" y="2344305"/>
            <a:ext cx="990600" cy="584775"/>
          </a:xfrm>
          <a:prstGeom prst="rect">
            <a:avLst/>
          </a:prstGeom>
          <a:noFill/>
        </p:spPr>
        <p:txBody>
          <a:bodyPr wrap="square" rtlCol="0">
            <a:spAutoFit/>
          </a:bodyPr>
          <a:lstStyle/>
          <a:p>
            <a:pPr algn="ctr"/>
            <a:r>
              <a:rPr lang="en-US" sz="1600" dirty="0" smtClean="0"/>
              <a:t>Product received</a:t>
            </a:r>
            <a:endParaRPr lang="en-US" sz="1600" dirty="0"/>
          </a:p>
        </p:txBody>
      </p:sp>
      <p:cxnSp>
        <p:nvCxnSpPr>
          <p:cNvPr id="28" name="Straight Connector 27"/>
          <p:cNvCxnSpPr/>
          <p:nvPr/>
        </p:nvCxnSpPr>
        <p:spPr>
          <a:xfrm>
            <a:off x="1143000" y="2955155"/>
            <a:ext cx="0" cy="1979950"/>
          </a:xfrm>
          <a:prstGeom prst="line">
            <a:avLst/>
          </a:prstGeom>
          <a:ln/>
        </p:spPr>
        <p:style>
          <a:lnRef idx="2">
            <a:schemeClr val="dk1"/>
          </a:lnRef>
          <a:fillRef idx="1">
            <a:schemeClr val="lt1"/>
          </a:fillRef>
          <a:effectRef idx="0">
            <a:schemeClr val="dk1"/>
          </a:effectRef>
          <a:fontRef idx="minor">
            <a:schemeClr val="dk1"/>
          </a:fontRef>
        </p:style>
      </p:cxnSp>
    </p:spTree>
    <p:extLst>
      <p:ext uri="{BB962C8B-B14F-4D97-AF65-F5344CB8AC3E}">
        <p14:creationId xmlns:p14="http://schemas.microsoft.com/office/powerpoint/2010/main" val="23410171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0" grpId="0"/>
      <p:bldP spid="11" grpId="0"/>
      <p:bldP spid="12" grpId="0"/>
      <p:bldP spid="13" grpId="0"/>
      <p:bldP spid="15" grpId="0"/>
      <p:bldP spid="17" grpId="0"/>
      <p:bldP spid="18" grpId="0"/>
      <p:bldP spid="20" grpId="0"/>
      <p:bldP spid="21" grpId="0"/>
      <p:bldP spid="22" grpId="0"/>
      <p:bldP spid="25" grpId="0"/>
      <p:bldP spid="26" grpId="0"/>
      <p:bldP spid="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Supply Chain Flows </a:t>
            </a:r>
            <a:endParaRPr lang="en-US" dirty="0"/>
          </a:p>
        </p:txBody>
      </p:sp>
      <p:graphicFrame>
        <p:nvGraphicFramePr>
          <p:cNvPr id="4" name="Diagram 3"/>
          <p:cNvGraphicFramePr/>
          <p:nvPr>
            <p:extLst>
              <p:ext uri="{D42A27DB-BD31-4B8C-83A1-F6EECF244321}">
                <p14:modId xmlns:p14="http://schemas.microsoft.com/office/powerpoint/2010/main" val="3428888458"/>
              </p:ext>
            </p:extLst>
          </p:nvPr>
        </p:nvGraphicFramePr>
        <p:xfrm>
          <a:off x="1257694" y="1622355"/>
          <a:ext cx="6874858" cy="46466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267131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Supply Chain Finance is:</a:t>
            </a:r>
            <a:endParaRPr lang="en-US" dirty="0"/>
          </a:p>
        </p:txBody>
      </p:sp>
      <p:sp>
        <p:nvSpPr>
          <p:cNvPr id="3" name="Content Placeholder 2"/>
          <p:cNvSpPr>
            <a:spLocks noGrp="1"/>
          </p:cNvSpPr>
          <p:nvPr>
            <p:ph idx="1"/>
          </p:nvPr>
        </p:nvSpPr>
        <p:spPr>
          <a:xfrm>
            <a:off x="436236" y="1987476"/>
            <a:ext cx="8174364" cy="2965524"/>
          </a:xfrm>
          <a:ln>
            <a:solidFill>
              <a:srgbClr val="FEA60A"/>
            </a:solidFill>
          </a:ln>
        </p:spPr>
        <p:txBody>
          <a:bodyPr>
            <a:noAutofit/>
          </a:bodyPr>
          <a:lstStyle/>
          <a:p>
            <a:pPr marL="457200" indent="-457200">
              <a:buFont typeface="+mj-lt"/>
              <a:buAutoNum type="arabicPeriod"/>
            </a:pPr>
            <a:r>
              <a:rPr lang="en-US" sz="3200" dirty="0" smtClean="0">
                <a:solidFill>
                  <a:srgbClr val="800000"/>
                </a:solidFill>
              </a:rPr>
              <a:t>Using the supply chain to fund the organization, and</a:t>
            </a:r>
          </a:p>
          <a:p>
            <a:pPr marL="457200" indent="-457200">
              <a:buFont typeface="+mj-lt"/>
              <a:buAutoNum type="arabicPeriod"/>
            </a:pPr>
            <a:r>
              <a:rPr lang="en-US" sz="3200" dirty="0" smtClean="0">
                <a:solidFill>
                  <a:srgbClr val="800000"/>
                </a:solidFill>
              </a:rPr>
              <a:t>Using the supplier organizations to fund the supply chain</a:t>
            </a:r>
            <a:endParaRPr lang="en-US" sz="3200" dirty="0">
              <a:solidFill>
                <a:srgbClr val="800000"/>
              </a:solidFill>
            </a:endParaRPr>
          </a:p>
        </p:txBody>
      </p:sp>
    </p:spTree>
    <p:extLst>
      <p:ext uri="{BB962C8B-B14F-4D97-AF65-F5344CB8AC3E}">
        <p14:creationId xmlns:p14="http://schemas.microsoft.com/office/powerpoint/2010/main" val="1523859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sz="6000" dirty="0" smtClean="0">
                <a:solidFill>
                  <a:srgbClr val="800000"/>
                </a:solidFill>
              </a:rPr>
              <a:t>Supply Chain Finance </a:t>
            </a:r>
            <a:endParaRPr lang="pt-BR" sz="6000" dirty="0">
              <a:solidFill>
                <a:srgbClr val="800000"/>
              </a:solidFill>
            </a:endParaRPr>
          </a:p>
        </p:txBody>
      </p:sp>
      <p:sp>
        <p:nvSpPr>
          <p:cNvPr id="5" name="Subtitle 4"/>
          <p:cNvSpPr>
            <a:spLocks noGrp="1"/>
          </p:cNvSpPr>
          <p:nvPr>
            <p:ph type="subTitle" idx="1"/>
          </p:nvPr>
        </p:nvSpPr>
        <p:spPr/>
        <p:txBody>
          <a:bodyPr/>
          <a:lstStyle/>
          <a:p>
            <a:r>
              <a:rPr lang="en-US" sz="4400" dirty="0" smtClean="0">
                <a:solidFill>
                  <a:srgbClr val="800000"/>
                </a:solidFill>
              </a:rPr>
              <a:t>Fund the Growth</a:t>
            </a:r>
            <a:endParaRPr lang="en-US" sz="4400" dirty="0">
              <a:solidFill>
                <a:srgbClr val="800000"/>
              </a:solidFill>
            </a:endParaRPr>
          </a:p>
        </p:txBody>
      </p:sp>
      <p:pic>
        <p:nvPicPr>
          <p:cNvPr id="4" name="Imagem 8"/>
          <p:cNvPicPr>
            <a:picLocks noChangeAspect="1"/>
          </p:cNvPicPr>
          <p:nvPr/>
        </p:nvPicPr>
        <p:blipFill>
          <a:blip r:embed="rId3"/>
          <a:stretch>
            <a:fillRect/>
          </a:stretch>
        </p:blipFill>
        <p:spPr>
          <a:xfrm>
            <a:off x="2667000" y="4648200"/>
            <a:ext cx="4175889" cy="1577860"/>
          </a:xfrm>
          <a:prstGeom prst="rect">
            <a:avLst/>
          </a:prstGeom>
        </p:spPr>
      </p:pic>
    </p:spTree>
    <p:extLst>
      <p:ext uri="{BB962C8B-B14F-4D97-AF65-F5344CB8AC3E}">
        <p14:creationId xmlns:p14="http://schemas.microsoft.com/office/powerpoint/2010/main" val="111222805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10F71AA-C7B6-43E3-9B40-0AA2BD651E18}" type="slidenum">
              <a:rPr lang="pt-BR" smtClean="0"/>
              <a:pPr/>
              <a:t>5</a:t>
            </a:fld>
            <a:endParaRPr lang="pt-BR"/>
          </a:p>
        </p:txBody>
      </p:sp>
      <p:sp>
        <p:nvSpPr>
          <p:cNvPr id="4" name="Title 3"/>
          <p:cNvSpPr>
            <a:spLocks noGrp="1"/>
          </p:cNvSpPr>
          <p:nvPr>
            <p:ph type="title"/>
          </p:nvPr>
        </p:nvSpPr>
        <p:spPr/>
        <p:txBody>
          <a:bodyPr/>
          <a:lstStyle/>
          <a:p>
            <a:r>
              <a:rPr lang="en-US" sz="4000" dirty="0" smtClean="0"/>
              <a:t>Fund the Growth</a:t>
            </a:r>
            <a:endParaRPr lang="en-US" sz="4000" dirty="0"/>
          </a:p>
        </p:txBody>
      </p:sp>
      <p:sp>
        <p:nvSpPr>
          <p:cNvPr id="5" name="Content Placeholder 4"/>
          <p:cNvSpPr>
            <a:spLocks noGrp="1"/>
          </p:cNvSpPr>
          <p:nvPr>
            <p:ph idx="1"/>
          </p:nvPr>
        </p:nvSpPr>
        <p:spPr>
          <a:solidFill>
            <a:srgbClr val="FFB310"/>
          </a:solidFill>
          <a:ln>
            <a:solidFill>
              <a:srgbClr val="990033"/>
            </a:solidFill>
          </a:ln>
        </p:spPr>
        <p:txBody>
          <a:bodyPr>
            <a:normAutofit/>
          </a:bodyPr>
          <a:lstStyle/>
          <a:p>
            <a:r>
              <a:rPr lang="en-US" sz="3200" dirty="0" smtClean="0">
                <a:solidFill>
                  <a:srgbClr val="800000"/>
                </a:solidFill>
              </a:rPr>
              <a:t>Firms are looking to an efficient and effective supply chain to </a:t>
            </a:r>
            <a:r>
              <a:rPr lang="en-US" sz="3200" b="1" dirty="0" smtClean="0">
                <a:solidFill>
                  <a:srgbClr val="800000"/>
                </a:solidFill>
              </a:rPr>
              <a:t>fund the growth</a:t>
            </a:r>
            <a:r>
              <a:rPr lang="en-US" sz="3200" dirty="0" smtClean="0">
                <a:solidFill>
                  <a:srgbClr val="800000"/>
                </a:solidFill>
              </a:rPr>
              <a:t> of the company.</a:t>
            </a:r>
          </a:p>
          <a:p>
            <a:endParaRPr lang="en-US" sz="3200" dirty="0" smtClean="0">
              <a:solidFill>
                <a:srgbClr val="800000"/>
              </a:solidFill>
            </a:endParaRPr>
          </a:p>
          <a:p>
            <a:r>
              <a:rPr lang="en-US" sz="3200" dirty="0" smtClean="0">
                <a:solidFill>
                  <a:srgbClr val="800000"/>
                </a:solidFill>
              </a:rPr>
              <a:t>Companies cannot only be dependent on revenues and financial management to grow profit.</a:t>
            </a:r>
            <a:endParaRPr lang="en-US" sz="3200" dirty="0">
              <a:solidFill>
                <a:srgbClr val="800000"/>
              </a:solidFill>
            </a:endParaRPr>
          </a:p>
        </p:txBody>
      </p:sp>
    </p:spTree>
    <p:extLst>
      <p:ext uri="{BB962C8B-B14F-4D97-AF65-F5344CB8AC3E}">
        <p14:creationId xmlns:p14="http://schemas.microsoft.com/office/powerpoint/2010/main" val="270312543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10F71AA-C7B6-43E3-9B40-0AA2BD651E18}" type="slidenum">
              <a:rPr lang="pt-BR" smtClean="0"/>
              <a:pPr/>
              <a:t>6</a:t>
            </a:fld>
            <a:endParaRPr lang="pt-BR"/>
          </a:p>
        </p:txBody>
      </p:sp>
      <p:sp>
        <p:nvSpPr>
          <p:cNvPr id="3" name="Title 2"/>
          <p:cNvSpPr>
            <a:spLocks noGrp="1"/>
          </p:cNvSpPr>
          <p:nvPr>
            <p:ph type="title"/>
          </p:nvPr>
        </p:nvSpPr>
        <p:spPr/>
        <p:txBody>
          <a:bodyPr/>
          <a:lstStyle/>
          <a:p>
            <a:r>
              <a:rPr lang="en-US" smtClean="0"/>
              <a:t>Supply Chain Finance: Fund the Growth</a:t>
            </a:r>
            <a:endParaRPr lang="en-US" dirty="0"/>
          </a:p>
        </p:txBody>
      </p:sp>
      <p:pic>
        <p:nvPicPr>
          <p:cNvPr id="6" name="Picture 5" descr="Screen Shot 2013-09-29 at 11.45.19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5988" y="1393118"/>
            <a:ext cx="8001000" cy="2603500"/>
          </a:xfrm>
          <a:prstGeom prst="rect">
            <a:avLst/>
          </a:prstGeom>
        </p:spPr>
      </p:pic>
      <p:sp>
        <p:nvSpPr>
          <p:cNvPr id="7" name="TextBox 6"/>
          <p:cNvSpPr txBox="1"/>
          <p:nvPr/>
        </p:nvSpPr>
        <p:spPr>
          <a:xfrm>
            <a:off x="971600" y="4075056"/>
            <a:ext cx="7344816" cy="2154436"/>
          </a:xfrm>
          <a:prstGeom prst="rect">
            <a:avLst/>
          </a:prstGeom>
          <a:noFill/>
        </p:spPr>
        <p:txBody>
          <a:bodyPr wrap="square" rtlCol="0">
            <a:spAutoFit/>
          </a:bodyPr>
          <a:lstStyle/>
          <a:p>
            <a:r>
              <a:rPr lang="en-US" dirty="0"/>
              <a:t>Colgate's long history of strong performance comes from absolute focus on our core global businesses: Oral Care, Personal Care, Home Care and Pet Nutrition. This has been combined with a successful worldwide financial strategy</a:t>
            </a:r>
            <a:r>
              <a:rPr lang="en-US" dirty="0">
                <a:solidFill>
                  <a:srgbClr val="FF6600"/>
                </a:solidFill>
              </a:rPr>
              <a:t>. </a:t>
            </a:r>
            <a:r>
              <a:rPr lang="en-US" i="1" dirty="0">
                <a:solidFill>
                  <a:srgbClr val="FF6600"/>
                </a:solidFill>
              </a:rPr>
              <a:t>Around the world, Colgate has consistently increased gross margin while at the same time reducing costs in order to fund growth initiatives, including new product development and increases in marketing spending. These, in turn, have generated greater profitability</a:t>
            </a:r>
            <a:r>
              <a:rPr lang="en-US" i="1" dirty="0" smtClean="0">
                <a:solidFill>
                  <a:srgbClr val="FF6600"/>
                </a:solidFill>
              </a:rPr>
              <a:t>.</a:t>
            </a:r>
          </a:p>
          <a:p>
            <a:r>
              <a:rPr lang="en-US" sz="800" i="1" dirty="0">
                <a:solidFill>
                  <a:srgbClr val="FF6600"/>
                </a:solidFill>
              </a:rPr>
              <a:t>Source: http://</a:t>
            </a:r>
            <a:r>
              <a:rPr lang="en-US" sz="800" i="1" dirty="0" err="1">
                <a:solidFill>
                  <a:srgbClr val="FF6600"/>
                </a:solidFill>
              </a:rPr>
              <a:t>investor.colgate.com</a:t>
            </a:r>
            <a:r>
              <a:rPr lang="en-US" sz="800" i="1" dirty="0">
                <a:solidFill>
                  <a:srgbClr val="FF6600"/>
                </a:solidFill>
              </a:rPr>
              <a:t>/</a:t>
            </a:r>
            <a:r>
              <a:rPr lang="en-US" sz="800" i="1" dirty="0" err="1">
                <a:solidFill>
                  <a:srgbClr val="FF6600"/>
                </a:solidFill>
              </a:rPr>
              <a:t>introduction.cfm</a:t>
            </a:r>
            <a:endParaRPr lang="en-US" sz="800" i="1" dirty="0">
              <a:solidFill>
                <a:srgbClr val="FF6600"/>
              </a:solidFill>
            </a:endParaRPr>
          </a:p>
        </p:txBody>
      </p:sp>
    </p:spTree>
    <p:extLst>
      <p:ext uri="{BB962C8B-B14F-4D97-AF65-F5344CB8AC3E}">
        <p14:creationId xmlns:p14="http://schemas.microsoft.com/office/powerpoint/2010/main" val="8504809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810F71AA-C7B6-43E3-9B40-0AA2BD651E18}" type="slidenum">
              <a:rPr lang="pt-BR" smtClean="0"/>
              <a:pPr/>
              <a:t>7</a:t>
            </a:fld>
            <a:endParaRPr lang="pt-BR"/>
          </a:p>
        </p:txBody>
      </p:sp>
      <p:sp>
        <p:nvSpPr>
          <p:cNvPr id="3" name="Title 2"/>
          <p:cNvSpPr>
            <a:spLocks noGrp="1"/>
          </p:cNvSpPr>
          <p:nvPr>
            <p:ph type="title"/>
          </p:nvPr>
        </p:nvSpPr>
        <p:spPr/>
        <p:txBody>
          <a:bodyPr/>
          <a:lstStyle/>
          <a:p>
            <a:r>
              <a:rPr lang="en-US" smtClean="0"/>
              <a:t>Create Capacity</a:t>
            </a:r>
            <a:endParaRPr lang="en-US" dirty="0"/>
          </a:p>
        </p:txBody>
      </p:sp>
      <p:sp>
        <p:nvSpPr>
          <p:cNvPr id="5" name="Rounded Rectangle 4"/>
          <p:cNvSpPr/>
          <p:nvPr/>
        </p:nvSpPr>
        <p:spPr>
          <a:xfrm>
            <a:off x="4932040" y="1772816"/>
            <a:ext cx="3672408" cy="3096344"/>
          </a:xfrm>
          <a:prstGeom prst="roundRect">
            <a:avLst/>
          </a:prstGeom>
          <a:solidFill>
            <a:schemeClr val="bg1">
              <a:lumMod val="50000"/>
            </a:schemeClr>
          </a:solidFill>
        </p:spPr>
        <p:style>
          <a:lnRef idx="1">
            <a:schemeClr val="accent1"/>
          </a:lnRef>
          <a:fillRef idx="3">
            <a:schemeClr val="accent1"/>
          </a:fillRef>
          <a:effectRef idx="2">
            <a:schemeClr val="accent1"/>
          </a:effectRef>
          <a:fontRef idx="minor">
            <a:schemeClr val="lt1"/>
          </a:fontRef>
        </p:style>
        <p:txBody>
          <a:bodyPr rtlCol="0" anchor="ctr"/>
          <a:lstStyle/>
          <a:p>
            <a:pPr marL="285750" indent="-285750">
              <a:buFont typeface="Arial"/>
              <a:buChar char="•"/>
            </a:pPr>
            <a:r>
              <a:rPr lang="en-US" sz="2800" dirty="0" smtClean="0"/>
              <a:t>Greater Capacity</a:t>
            </a:r>
          </a:p>
          <a:p>
            <a:pPr marL="285750" indent="-285750">
              <a:buFont typeface="Arial"/>
              <a:buChar char="•"/>
            </a:pPr>
            <a:r>
              <a:rPr lang="en-US" sz="2800" dirty="0" smtClean="0"/>
              <a:t>Increased Flexibility</a:t>
            </a:r>
          </a:p>
          <a:p>
            <a:pPr marL="285750" indent="-285750">
              <a:buFont typeface="Arial"/>
              <a:buChar char="•"/>
            </a:pPr>
            <a:r>
              <a:rPr lang="en-US" sz="2800" dirty="0" smtClean="0"/>
              <a:t>Improved Balance Sheet and Income Statement</a:t>
            </a:r>
            <a:endParaRPr lang="en-US" sz="2800" dirty="0"/>
          </a:p>
        </p:txBody>
      </p:sp>
      <p:sp>
        <p:nvSpPr>
          <p:cNvPr id="8" name="Double Brace 7"/>
          <p:cNvSpPr/>
          <p:nvPr/>
        </p:nvSpPr>
        <p:spPr>
          <a:xfrm>
            <a:off x="484094" y="1916832"/>
            <a:ext cx="3943890" cy="3024336"/>
          </a:xfrm>
          <a:prstGeom prst="bracePair">
            <a:avLst/>
          </a:prstGeom>
        </p:spPr>
        <p:style>
          <a:lnRef idx="2">
            <a:schemeClr val="accent1"/>
          </a:lnRef>
          <a:fillRef idx="0">
            <a:schemeClr val="accent1"/>
          </a:fillRef>
          <a:effectRef idx="1">
            <a:schemeClr val="accent1"/>
          </a:effectRef>
          <a:fontRef idx="minor">
            <a:schemeClr val="tx1"/>
          </a:fontRef>
        </p:style>
        <p:txBody>
          <a:bodyPr rtlCol="0" anchor="ctr"/>
          <a:lstStyle/>
          <a:p>
            <a:pPr marL="285750" indent="-285750">
              <a:buFont typeface="Arial"/>
              <a:buChar char="•"/>
            </a:pPr>
            <a:r>
              <a:rPr lang="en-US" sz="2800" dirty="0" smtClean="0"/>
              <a:t>Cash Growth</a:t>
            </a:r>
          </a:p>
          <a:p>
            <a:pPr marL="285750" indent="-285750">
              <a:buFont typeface="Arial"/>
              <a:buChar char="•"/>
            </a:pPr>
            <a:r>
              <a:rPr lang="en-US" sz="2800" dirty="0" smtClean="0"/>
              <a:t>Shorter Cash Conversion Cycle</a:t>
            </a:r>
            <a:endParaRPr lang="en-US" sz="2800" dirty="0"/>
          </a:p>
        </p:txBody>
      </p:sp>
      <p:sp>
        <p:nvSpPr>
          <p:cNvPr id="9" name="Equal 8"/>
          <p:cNvSpPr/>
          <p:nvPr/>
        </p:nvSpPr>
        <p:spPr>
          <a:xfrm>
            <a:off x="4499992" y="3284984"/>
            <a:ext cx="288032" cy="216024"/>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800">
              <a:solidFill>
                <a:schemeClr val="tx1"/>
              </a:solidFill>
            </a:endParaRPr>
          </a:p>
        </p:txBody>
      </p:sp>
    </p:spTree>
    <p:extLst>
      <p:ext uri="{BB962C8B-B14F-4D97-AF65-F5344CB8AC3E}">
        <p14:creationId xmlns:p14="http://schemas.microsoft.com/office/powerpoint/2010/main" val="3736344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Reasons for Increases In Cash Holdings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72818280"/>
              </p:ext>
            </p:extLst>
          </p:nvPr>
        </p:nvGraphicFramePr>
        <p:xfrm>
          <a:off x="457200" y="1905000"/>
          <a:ext cx="8229600" cy="419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rot="10800000" flipH="1" flipV="1">
            <a:off x="1295400" y="6148946"/>
            <a:ext cx="6781800" cy="338554"/>
          </a:xfrm>
          <a:prstGeom prst="rect">
            <a:avLst/>
          </a:prstGeom>
          <a:noFill/>
        </p:spPr>
        <p:txBody>
          <a:bodyPr wrap="square" rtlCol="0">
            <a:spAutoFit/>
          </a:bodyPr>
          <a:lstStyle/>
          <a:p>
            <a:r>
              <a:rPr lang="en-US" sz="800" dirty="0" smtClean="0"/>
              <a:t>Source: </a:t>
            </a:r>
            <a:r>
              <a:rPr lang="en-US" sz="800" b="0" dirty="0"/>
              <a:t>THOMAS W. BATES, KATHLEEN M. KAHLE, and REN´E M. </a:t>
            </a:r>
            <a:r>
              <a:rPr lang="en-US" sz="800" b="0" dirty="0" smtClean="0"/>
              <a:t>STULZ</a:t>
            </a:r>
            <a:r>
              <a:rPr lang="en-US" sz="800" dirty="0"/>
              <a:t> </a:t>
            </a:r>
            <a:r>
              <a:rPr lang="en-US" sz="800" dirty="0" smtClean="0"/>
              <a:t>(2009)</a:t>
            </a:r>
            <a:r>
              <a:rPr lang="en-US" sz="800" b="0" dirty="0" smtClean="0"/>
              <a:t>. </a:t>
            </a:r>
            <a:r>
              <a:rPr lang="en-US" sz="800" b="0" dirty="0"/>
              <a:t>Why Do U.S. Firms Hold So Much More Cash</a:t>
            </a:r>
          </a:p>
          <a:p>
            <a:r>
              <a:rPr lang="en-US" sz="800" b="0" dirty="0"/>
              <a:t>than They Used To</a:t>
            </a:r>
            <a:r>
              <a:rPr lang="en-US" sz="800" b="0" dirty="0" smtClean="0"/>
              <a:t>? </a:t>
            </a:r>
            <a:r>
              <a:rPr lang="en-US" sz="800" b="0" i="1" dirty="0" smtClean="0"/>
              <a:t>Journal of Finance</a:t>
            </a:r>
            <a:endParaRPr lang="en-US" sz="800" b="0" i="1" dirty="0"/>
          </a:p>
        </p:txBody>
      </p:sp>
    </p:spTree>
    <p:extLst>
      <p:ext uri="{BB962C8B-B14F-4D97-AF65-F5344CB8AC3E}">
        <p14:creationId xmlns:p14="http://schemas.microsoft.com/office/powerpoint/2010/main" val="65885500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Cash Requirements – Monthly Payments vs. Weekly Payments</a:t>
            </a:r>
            <a:endParaRPr lang="en-US" dirty="0"/>
          </a:p>
        </p:txBody>
      </p:sp>
      <p:cxnSp>
        <p:nvCxnSpPr>
          <p:cNvPr id="5" name="Straight Connector 4"/>
          <p:cNvCxnSpPr/>
          <p:nvPr/>
        </p:nvCxnSpPr>
        <p:spPr bwMode="auto">
          <a:xfrm flipV="1">
            <a:off x="914400" y="1981200"/>
            <a:ext cx="1981200" cy="19812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 name="Straight Connector 6"/>
          <p:cNvCxnSpPr/>
          <p:nvPr/>
        </p:nvCxnSpPr>
        <p:spPr bwMode="auto">
          <a:xfrm flipV="1">
            <a:off x="2895600" y="2057400"/>
            <a:ext cx="1981200" cy="19812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 name="Straight Connector 7"/>
          <p:cNvCxnSpPr/>
          <p:nvPr/>
        </p:nvCxnSpPr>
        <p:spPr bwMode="auto">
          <a:xfrm flipV="1">
            <a:off x="4876800" y="1981200"/>
            <a:ext cx="1981200" cy="19812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0" name="Straight Connector 9"/>
          <p:cNvCxnSpPr/>
          <p:nvPr/>
        </p:nvCxnSpPr>
        <p:spPr bwMode="auto">
          <a:xfrm>
            <a:off x="2895600" y="1981200"/>
            <a:ext cx="0" cy="19812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 name="Straight Connector 11"/>
          <p:cNvCxnSpPr/>
          <p:nvPr/>
        </p:nvCxnSpPr>
        <p:spPr bwMode="auto">
          <a:xfrm>
            <a:off x="4876800" y="2057400"/>
            <a:ext cx="0" cy="1905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 name="Straight Connector 13"/>
          <p:cNvCxnSpPr/>
          <p:nvPr/>
        </p:nvCxnSpPr>
        <p:spPr bwMode="auto">
          <a:xfrm>
            <a:off x="6858000" y="1981200"/>
            <a:ext cx="0" cy="1905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6" name="Straight Connector 25"/>
          <p:cNvCxnSpPr/>
          <p:nvPr/>
        </p:nvCxnSpPr>
        <p:spPr bwMode="auto">
          <a:xfrm flipV="1">
            <a:off x="1143000" y="52578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0" name="Straight Connector 29"/>
          <p:cNvCxnSpPr/>
          <p:nvPr/>
        </p:nvCxnSpPr>
        <p:spPr bwMode="auto">
          <a:xfrm flipV="1">
            <a:off x="1524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1" name="Straight Connector 30"/>
          <p:cNvCxnSpPr/>
          <p:nvPr/>
        </p:nvCxnSpPr>
        <p:spPr bwMode="auto">
          <a:xfrm flipV="1">
            <a:off x="1905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2" name="Straight Connector 31"/>
          <p:cNvCxnSpPr/>
          <p:nvPr/>
        </p:nvCxnSpPr>
        <p:spPr bwMode="auto">
          <a:xfrm flipV="1">
            <a:off x="2286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3" name="Straight Connector 32"/>
          <p:cNvCxnSpPr/>
          <p:nvPr/>
        </p:nvCxnSpPr>
        <p:spPr bwMode="auto">
          <a:xfrm flipV="1">
            <a:off x="2667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4" name="Straight Connector 33"/>
          <p:cNvCxnSpPr/>
          <p:nvPr/>
        </p:nvCxnSpPr>
        <p:spPr bwMode="auto">
          <a:xfrm flipV="1">
            <a:off x="3048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5" name="Straight Connector 34"/>
          <p:cNvCxnSpPr/>
          <p:nvPr/>
        </p:nvCxnSpPr>
        <p:spPr bwMode="auto">
          <a:xfrm flipV="1">
            <a:off x="3429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6" name="Straight Connector 35"/>
          <p:cNvCxnSpPr/>
          <p:nvPr/>
        </p:nvCxnSpPr>
        <p:spPr bwMode="auto">
          <a:xfrm flipV="1">
            <a:off x="3810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7" name="Straight Connector 36"/>
          <p:cNvCxnSpPr/>
          <p:nvPr/>
        </p:nvCxnSpPr>
        <p:spPr bwMode="auto">
          <a:xfrm flipV="1">
            <a:off x="4191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8" name="Straight Connector 37"/>
          <p:cNvCxnSpPr/>
          <p:nvPr/>
        </p:nvCxnSpPr>
        <p:spPr bwMode="auto">
          <a:xfrm flipV="1">
            <a:off x="4572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39" name="Straight Connector 38"/>
          <p:cNvCxnSpPr/>
          <p:nvPr/>
        </p:nvCxnSpPr>
        <p:spPr bwMode="auto">
          <a:xfrm flipV="1">
            <a:off x="4953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0" name="Straight Connector 39"/>
          <p:cNvCxnSpPr/>
          <p:nvPr/>
        </p:nvCxnSpPr>
        <p:spPr bwMode="auto">
          <a:xfrm flipV="1">
            <a:off x="5334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1" name="Straight Connector 40"/>
          <p:cNvCxnSpPr/>
          <p:nvPr/>
        </p:nvCxnSpPr>
        <p:spPr bwMode="auto">
          <a:xfrm flipV="1">
            <a:off x="5715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2" name="Straight Connector 41"/>
          <p:cNvCxnSpPr/>
          <p:nvPr/>
        </p:nvCxnSpPr>
        <p:spPr bwMode="auto">
          <a:xfrm flipV="1">
            <a:off x="6096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3" name="Straight Connector 42"/>
          <p:cNvCxnSpPr/>
          <p:nvPr/>
        </p:nvCxnSpPr>
        <p:spPr bwMode="auto">
          <a:xfrm flipV="1">
            <a:off x="6477000" y="5334000"/>
            <a:ext cx="38100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5" name="Straight Connector 44"/>
          <p:cNvCxnSpPr/>
          <p:nvPr/>
        </p:nvCxnSpPr>
        <p:spPr bwMode="auto">
          <a:xfrm>
            <a:off x="1524000" y="5257800"/>
            <a:ext cx="0" cy="4572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7" name="Straight Connector 46"/>
          <p:cNvCxnSpPr/>
          <p:nvPr/>
        </p:nvCxnSpPr>
        <p:spPr bwMode="auto">
          <a:xfrm>
            <a:off x="1905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0" name="Straight Connector 49"/>
          <p:cNvCxnSpPr/>
          <p:nvPr/>
        </p:nvCxnSpPr>
        <p:spPr bwMode="auto">
          <a:xfrm>
            <a:off x="2286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3" name="Straight Connector 52"/>
          <p:cNvCxnSpPr/>
          <p:nvPr/>
        </p:nvCxnSpPr>
        <p:spPr bwMode="auto">
          <a:xfrm>
            <a:off x="2667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6" name="Straight Connector 55"/>
          <p:cNvCxnSpPr/>
          <p:nvPr/>
        </p:nvCxnSpPr>
        <p:spPr bwMode="auto">
          <a:xfrm>
            <a:off x="3048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58" name="Straight Connector 57"/>
          <p:cNvCxnSpPr/>
          <p:nvPr/>
        </p:nvCxnSpPr>
        <p:spPr bwMode="auto">
          <a:xfrm>
            <a:off x="3429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62" name="Straight Connector 61"/>
          <p:cNvCxnSpPr/>
          <p:nvPr/>
        </p:nvCxnSpPr>
        <p:spPr bwMode="auto">
          <a:xfrm>
            <a:off x="3810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64" name="Straight Connector 63"/>
          <p:cNvCxnSpPr/>
          <p:nvPr/>
        </p:nvCxnSpPr>
        <p:spPr bwMode="auto">
          <a:xfrm>
            <a:off x="4191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66" name="Straight Connector 65"/>
          <p:cNvCxnSpPr/>
          <p:nvPr/>
        </p:nvCxnSpPr>
        <p:spPr bwMode="auto">
          <a:xfrm>
            <a:off x="4572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0" name="Straight Connector 69"/>
          <p:cNvCxnSpPr/>
          <p:nvPr/>
        </p:nvCxnSpPr>
        <p:spPr bwMode="auto">
          <a:xfrm>
            <a:off x="4953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4" name="Straight Connector 73"/>
          <p:cNvCxnSpPr/>
          <p:nvPr/>
        </p:nvCxnSpPr>
        <p:spPr bwMode="auto">
          <a:xfrm>
            <a:off x="5334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6" name="Straight Connector 75"/>
          <p:cNvCxnSpPr/>
          <p:nvPr/>
        </p:nvCxnSpPr>
        <p:spPr bwMode="auto">
          <a:xfrm>
            <a:off x="5715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1" name="Straight Connector 80"/>
          <p:cNvCxnSpPr/>
          <p:nvPr/>
        </p:nvCxnSpPr>
        <p:spPr bwMode="auto">
          <a:xfrm>
            <a:off x="6096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3" name="Straight Connector 82"/>
          <p:cNvCxnSpPr/>
          <p:nvPr/>
        </p:nvCxnSpPr>
        <p:spPr bwMode="auto">
          <a:xfrm>
            <a:off x="6477000" y="5334000"/>
            <a:ext cx="0" cy="38100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84" name="TextBox 83"/>
          <p:cNvSpPr txBox="1"/>
          <p:nvPr/>
        </p:nvSpPr>
        <p:spPr>
          <a:xfrm>
            <a:off x="3124200" y="1828800"/>
            <a:ext cx="3581400" cy="338554"/>
          </a:xfrm>
          <a:prstGeom prst="rect">
            <a:avLst/>
          </a:prstGeom>
          <a:noFill/>
        </p:spPr>
        <p:txBody>
          <a:bodyPr wrap="square" rtlCol="0">
            <a:spAutoFit/>
          </a:bodyPr>
          <a:lstStyle/>
          <a:p>
            <a:r>
              <a:rPr lang="en-US" dirty="0" smtClean="0"/>
              <a:t>Monthly Invoice Payments</a:t>
            </a:r>
            <a:endParaRPr lang="en-US" dirty="0"/>
          </a:p>
        </p:txBody>
      </p:sp>
      <p:sp>
        <p:nvSpPr>
          <p:cNvPr id="85" name="Content Placeholder 84"/>
          <p:cNvSpPr txBox="1">
            <a:spLocks noGrp="1"/>
          </p:cNvSpPr>
          <p:nvPr>
            <p:ph idx="1"/>
          </p:nvPr>
        </p:nvSpPr>
        <p:spPr>
          <a:prstGeom prst="rect">
            <a:avLst/>
          </a:prstGeom>
          <a:noFill/>
        </p:spPr>
        <p:txBody>
          <a:bodyPr wrap="square" rtlCol="0">
            <a:spAutoFit/>
          </a:bodyPr>
          <a:lstStyle/>
          <a:p>
            <a:r>
              <a:rPr lang="en-US" dirty="0" smtClean="0"/>
              <a:t>Monthly Invoice Payments</a:t>
            </a:r>
            <a:endParaRPr lang="en-US" dirty="0"/>
          </a:p>
        </p:txBody>
      </p:sp>
      <p:sp>
        <p:nvSpPr>
          <p:cNvPr id="86" name="TextBox 85"/>
          <p:cNvSpPr txBox="1"/>
          <p:nvPr/>
        </p:nvSpPr>
        <p:spPr>
          <a:xfrm>
            <a:off x="2590800" y="4724400"/>
            <a:ext cx="3581400" cy="338554"/>
          </a:xfrm>
          <a:prstGeom prst="rect">
            <a:avLst/>
          </a:prstGeom>
          <a:noFill/>
        </p:spPr>
        <p:txBody>
          <a:bodyPr wrap="square" rtlCol="0">
            <a:spAutoFit/>
          </a:bodyPr>
          <a:lstStyle/>
          <a:p>
            <a:r>
              <a:rPr lang="en-US" dirty="0" smtClean="0"/>
              <a:t>Weekly Invoice Payments</a:t>
            </a:r>
            <a:endParaRPr lang="en-US" dirty="0"/>
          </a:p>
        </p:txBody>
      </p:sp>
    </p:spTree>
    <p:extLst>
      <p:ext uri="{BB962C8B-B14F-4D97-AF65-F5344CB8AC3E}">
        <p14:creationId xmlns:p14="http://schemas.microsoft.com/office/powerpoint/2010/main" val="505679069"/>
      </p:ext>
    </p:extLst>
  </p:cSld>
  <p:clrMapOvr>
    <a:masterClrMapping/>
  </p:clrMapOvr>
</p:sld>
</file>

<file path=ppt/theme/theme1.xml><?xml version="1.0" encoding="utf-8"?>
<a:theme xmlns:a="http://schemas.openxmlformats.org/drawingml/2006/main" name="asu5">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asu5">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a:ln>
              <a:noFill/>
            </a:ln>
            <a:solidFill>
              <a:schemeClr val="tx1"/>
            </a:solidFill>
            <a:effectLst/>
            <a:latin typeface="Century Schoolbook" charset="0"/>
            <a:ea typeface="ＭＳ Ｐゴシック"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600" b="1" i="0" u="none" strike="noStrike" cap="none" normalizeH="0" baseline="0">
            <a:ln>
              <a:noFill/>
            </a:ln>
            <a:solidFill>
              <a:schemeClr val="tx1"/>
            </a:solidFill>
            <a:effectLst/>
            <a:latin typeface="Century Schoolbook" charset="0"/>
            <a:ea typeface="ＭＳ Ｐゴシック" charset="0"/>
          </a:defRPr>
        </a:defPPr>
      </a:lstStyle>
    </a:lnDef>
  </a:objectDefaults>
  <a:extraClrSchemeLst>
    <a:extraClrScheme>
      <a:clrScheme name="asu5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asu5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asu5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asu5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asu5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asu5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asu5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2059</TotalTime>
  <Pages>1</Pages>
  <Words>536</Words>
  <Application>Microsoft Macintosh PowerPoint</Application>
  <PresentationFormat>On-screen Show (4:3)</PresentationFormat>
  <Paragraphs>123</Paragraphs>
  <Slides>17</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19" baseType="lpstr">
      <vt:lpstr>asu5</vt:lpstr>
      <vt:lpstr>Worksheet</vt:lpstr>
      <vt:lpstr>Supply Chain Finance</vt:lpstr>
      <vt:lpstr>Supply Chain Flows </vt:lpstr>
      <vt:lpstr>Supply Chain Finance is:</vt:lpstr>
      <vt:lpstr>Supply Chain Finance </vt:lpstr>
      <vt:lpstr>Fund the Growth</vt:lpstr>
      <vt:lpstr>Supply Chain Finance: Fund the Growth</vt:lpstr>
      <vt:lpstr>Create Capacity</vt:lpstr>
      <vt:lpstr>Reasons for Increases In Cash Holdings</vt:lpstr>
      <vt:lpstr>Cash Requirements – Monthly Payments vs. Weekly Payments</vt:lpstr>
      <vt:lpstr>E-Payables</vt:lpstr>
      <vt:lpstr>E-Payables – P-Cards</vt:lpstr>
      <vt:lpstr>Payments</vt:lpstr>
      <vt:lpstr>Cash Conversion Cycle Spring/Summer 2013</vt:lpstr>
      <vt:lpstr>Supply Chain Financing</vt:lpstr>
      <vt:lpstr>Timeline</vt:lpstr>
      <vt:lpstr>Siemens Supply Chain Finance</vt:lpstr>
      <vt:lpstr>Timeline</vt:lpstr>
    </vt:vector>
  </TitlesOfParts>
  <Company>ASU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Jake Kupiec</dc:creator>
  <cp:keywords/>
  <dc:description/>
  <cp:lastModifiedBy>Dale Rogers</cp:lastModifiedBy>
  <cp:revision>69</cp:revision>
  <cp:lastPrinted>1998-10-28T20:04:37Z</cp:lastPrinted>
  <dcterms:created xsi:type="dcterms:W3CDTF">2002-09-25T18:32:40Z</dcterms:created>
  <dcterms:modified xsi:type="dcterms:W3CDTF">2015-03-30T18:54:40Z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2</vt:i4>
  </property>
  <property fmtid="{D5CDD505-2E9C-101B-9397-08002B2CF9AE}" pid="4" name="Compression">
    <vt:i4>100</vt:i4>
  </property>
  <property fmtid="{D5CDD505-2E9C-101B-9397-08002B2CF9AE}" pid="5" name="ScreenSize">
    <vt:i4>3</vt:i4>
  </property>
  <property fmtid="{D5CDD505-2E9C-101B-9397-08002B2CF9AE}" pid="6" name="ScreenUsage">
    <vt:i4>3</vt:i4>
  </property>
  <property fmtid="{D5CDD505-2E9C-101B-9397-08002B2CF9AE}" pid="7" name="MailAddress">
    <vt:lpwstr>pus@pus.com</vt:lpwstr>
  </property>
  <property fmtid="{D5CDD505-2E9C-101B-9397-08002B2CF9AE}" pid="8" name="HomePage">
    <vt:lpwstr>http://www.pus.com</vt:lpwstr>
  </property>
  <property fmtid="{D5CDD505-2E9C-101B-9397-08002B2CF9AE}" pid="9" name="Other">
    <vt:lpwstr/>
  </property>
  <property fmtid="{D5CDD505-2E9C-101B-9397-08002B2CF9AE}" pid="10" name="DownloadOriginal">
    <vt:bool>false</vt:bool>
  </property>
  <property fmtid="{D5CDD505-2E9C-101B-9397-08002B2CF9AE}" pid="11" name="DownloadIEButton">
    <vt:bool>false</vt:bool>
  </property>
  <property fmtid="{D5CDD505-2E9C-101B-9397-08002B2CF9AE}" pid="12" name="UseBrowserColor">
    <vt:bool>true</vt:bool>
  </property>
  <property fmtid="{D5CDD505-2E9C-101B-9397-08002B2CF9AE}" pid="13" name="BackColor">
    <vt:i4>15132390</vt:i4>
  </property>
  <property fmtid="{D5CDD505-2E9C-101B-9397-08002B2CF9AE}" pid="14" name="TextColor">
    <vt:i4>0</vt:i4>
  </property>
  <property fmtid="{D5CDD505-2E9C-101B-9397-08002B2CF9AE}" pid="15" name="LinkColor">
    <vt:i4>16711782</vt:i4>
  </property>
  <property fmtid="{D5CDD505-2E9C-101B-9397-08002B2CF9AE}" pid="16" name="VisitedColor">
    <vt:i4>10040268</vt:i4>
  </property>
  <property fmtid="{D5CDD505-2E9C-101B-9397-08002B2CF9AE}" pid="17" name="TransparentButton">
    <vt:i4>0</vt:i4>
  </property>
  <property fmtid="{D5CDD505-2E9C-101B-9397-08002B2CF9AE}" pid="18" name="ButtonType">
    <vt:i4>1</vt:i4>
  </property>
  <property fmtid="{D5CDD505-2E9C-101B-9397-08002B2CF9AE}" pid="19" name="ShowNotes">
    <vt:bool>false</vt:bool>
  </property>
  <property fmtid="{D5CDD505-2E9C-101B-9397-08002B2CF9AE}" pid="20" name="NavBtnPos">
    <vt:i4>1</vt:i4>
  </property>
  <property fmtid="{D5CDD505-2E9C-101B-9397-08002B2CF9AE}" pid="21" name="OutputDir">
    <vt:lpwstr>C:\MJD Docs</vt:lpwstr>
  </property>
</Properties>
</file>